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4"/>
  </p:notesMasterIdLst>
  <p:sldIdLst>
    <p:sldId id="309" r:id="rId2"/>
    <p:sldId id="292" r:id="rId3"/>
    <p:sldId id="310" r:id="rId4"/>
    <p:sldId id="489" r:id="rId5"/>
    <p:sldId id="349" r:id="rId6"/>
    <p:sldId id="490" r:id="rId7"/>
    <p:sldId id="491" r:id="rId8"/>
    <p:sldId id="492" r:id="rId9"/>
    <p:sldId id="493" r:id="rId10"/>
    <p:sldId id="494" r:id="rId11"/>
    <p:sldId id="487" r:id="rId12"/>
    <p:sldId id="466" r:id="rId13"/>
    <p:sldId id="472" r:id="rId14"/>
    <p:sldId id="504" r:id="rId15"/>
    <p:sldId id="482" r:id="rId16"/>
    <p:sldId id="473" r:id="rId17"/>
    <p:sldId id="502" r:id="rId18"/>
    <p:sldId id="495" r:id="rId19"/>
    <p:sldId id="503" r:id="rId20"/>
    <p:sldId id="501" r:id="rId21"/>
    <p:sldId id="496" r:id="rId22"/>
    <p:sldId id="505" r:id="rId23"/>
    <p:sldId id="506" r:id="rId24"/>
    <p:sldId id="508" r:id="rId25"/>
    <p:sldId id="507" r:id="rId26"/>
    <p:sldId id="497" r:id="rId27"/>
    <p:sldId id="509" r:id="rId28"/>
    <p:sldId id="510" r:id="rId29"/>
    <p:sldId id="498" r:id="rId30"/>
    <p:sldId id="511" r:id="rId31"/>
    <p:sldId id="499" r:id="rId32"/>
    <p:sldId id="512" r:id="rId33"/>
    <p:sldId id="513" r:id="rId34"/>
    <p:sldId id="514" r:id="rId35"/>
    <p:sldId id="500" r:id="rId36"/>
    <p:sldId id="515" r:id="rId37"/>
    <p:sldId id="517" r:id="rId38"/>
    <p:sldId id="518" r:id="rId39"/>
    <p:sldId id="520" r:id="rId40"/>
    <p:sldId id="483" r:id="rId41"/>
    <p:sldId id="479" r:id="rId42"/>
    <p:sldId id="521" r:id="rId43"/>
    <p:sldId id="522" r:id="rId44"/>
    <p:sldId id="523" r:id="rId45"/>
    <p:sldId id="524" r:id="rId46"/>
    <p:sldId id="525" r:id="rId47"/>
    <p:sldId id="529" r:id="rId48"/>
    <p:sldId id="526" r:id="rId49"/>
    <p:sldId id="527" r:id="rId50"/>
    <p:sldId id="528" r:id="rId51"/>
    <p:sldId id="530" r:id="rId52"/>
    <p:sldId id="531" r:id="rId53"/>
    <p:sldId id="532" r:id="rId54"/>
    <p:sldId id="538" r:id="rId55"/>
    <p:sldId id="539" r:id="rId56"/>
    <p:sldId id="540" r:id="rId57"/>
    <p:sldId id="541" r:id="rId58"/>
    <p:sldId id="533" r:id="rId59"/>
    <p:sldId id="542" r:id="rId60"/>
    <p:sldId id="543" r:id="rId61"/>
    <p:sldId id="545" r:id="rId62"/>
    <p:sldId id="534" r:id="rId63"/>
    <p:sldId id="547" r:id="rId64"/>
    <p:sldId id="548" r:id="rId65"/>
    <p:sldId id="549" r:id="rId66"/>
    <p:sldId id="550" r:id="rId67"/>
    <p:sldId id="535" r:id="rId68"/>
    <p:sldId id="546" r:id="rId69"/>
    <p:sldId id="536" r:id="rId70"/>
    <p:sldId id="551" r:id="rId71"/>
    <p:sldId id="557" r:id="rId72"/>
    <p:sldId id="558" r:id="rId73"/>
    <p:sldId id="560" r:id="rId74"/>
    <p:sldId id="561" r:id="rId75"/>
    <p:sldId id="562" r:id="rId76"/>
    <p:sldId id="563" r:id="rId77"/>
    <p:sldId id="537" r:id="rId78"/>
    <p:sldId id="555" r:id="rId79"/>
    <p:sldId id="556" r:id="rId80"/>
    <p:sldId id="553" r:id="rId81"/>
    <p:sldId id="346" r:id="rId82"/>
    <p:sldId id="345" r:id="rId83"/>
  </p:sldIdLst>
  <p:sldSz cx="12192000" cy="6858000"/>
  <p:notesSz cx="6954838" cy="9309100"/>
  <p:embeddedFontLst>
    <p:embeddedFont>
      <p:font typeface="Wingdings 2" panose="05020102010507070707" pitchFamily="18" charset="2"/>
      <p:regular r:id="rId85"/>
    </p:embeddedFont>
    <p:embeddedFont>
      <p:font typeface="Roboto Condensed Light" panose="020B0604020202020204" charset="0"/>
      <p:regular r:id="rId86"/>
      <p:italic r:id="rId87"/>
    </p:embeddedFont>
    <p:embeddedFont>
      <p:font typeface="Segoe UI Black" panose="020B0A02040204020203" pitchFamily="34" charset="0"/>
      <p:bold r:id="rId88"/>
      <p:boldItalic r:id="rId89"/>
    </p:embeddedFon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Wingdings 3" panose="05040102010807070707" pitchFamily="18" charset="2"/>
      <p:regular r:id="rId94"/>
    </p:embeddedFont>
    <p:embeddedFont>
      <p:font typeface="Roboto Condensed" panose="020B0604020202020204" charset="0"/>
      <p:regular r:id="rId95"/>
      <p:bold r:id="rId96"/>
      <p:italic r:id="rId97"/>
      <p:boldItalic r:id="rId9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bnOqwMgioxK/8OC4u6dZOw==" hashData="k+ABZcY9MrhWF5vel9DKj1r6aVDXugsHcNkL4M7jEnMgIERTShDDa+9Xsw/TtOqH4fDkdgJfjBl8SJezjCq18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7D8B"/>
    <a:srgbClr val="301B92"/>
    <a:srgbClr val="673BB7"/>
    <a:srgbClr val="ED524F"/>
    <a:srgbClr val="B71B1C"/>
    <a:srgbClr val="F54337"/>
    <a:srgbClr val="D81A60"/>
    <a:srgbClr val="890E4F"/>
    <a:srgbClr val="EA1E63"/>
    <a:srgbClr val="C6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9" d="100"/>
          <a:sy n="69" d="100"/>
        </p:scale>
        <p:origin x="-9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10" Type="http://schemas.openxmlformats.org/officeDocument/2006/relationships/image" Target="../media/image9.jpeg"/><Relationship Id="rId4" Type="http://schemas.openxmlformats.org/officeDocument/2006/relationships/image" Target="../media/image6.png"/><Relationship Id="rId9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5.jp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6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xmlns="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 smtClean="0"/>
              <a:t>Thank</a:t>
            </a:r>
          </a:p>
          <a:p>
            <a:pPr algn="ctr"/>
            <a:r>
              <a:rPr lang="en-US" sz="6000" b="1" i="1" dirty="0" smtClean="0"/>
              <a:t>You</a:t>
            </a:r>
            <a:endParaRPr lang="en-US" sz="6000" b="1" i="1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38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 smtClean="0"/>
              <a:t>Thank</a:t>
            </a:r>
          </a:p>
          <a:p>
            <a:pPr algn="ctr"/>
            <a:r>
              <a:rPr lang="en-US" sz="6000" b="1" i="1" dirty="0" smtClean="0"/>
              <a:t>You</a:t>
            </a:r>
            <a:endParaRPr lang="en-US" sz="6000" b="1" i="1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xmlns="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xmlns="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27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xmlns="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xmlns="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https://cdn5.vectorstock.com/i/1000x1000/21/59/dbms-database-management-system-computer-data-vector-8212159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t="9689" r="5315" b="18089"/>
          <a:stretch/>
        </p:blipFill>
        <p:spPr bwMode="auto">
          <a:xfrm>
            <a:off x="8407803" y="2089594"/>
            <a:ext cx="2880000" cy="26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89" y="1795212"/>
            <a:ext cx="2880360" cy="277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Firoz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6634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#3140702 (OS)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3,4 – Concurrency &amp; Inter Process Communication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131180" y="6604000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Firoz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6634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#3140702 (OS)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3,4 – Concurrency &amp; Inter Process Communication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Firoz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6634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#3140702 (OS)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3,4 – Concurrency &amp; Inter Process Communication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3" r:id="rId10"/>
    <p:sldLayoutId id="2147483692" r:id="rId11"/>
    <p:sldLayoutId id="2147483691" r:id="rId12"/>
    <p:sldLayoutId id="2147483674" r:id="rId13"/>
    <p:sldLayoutId id="2147483676" r:id="rId14"/>
    <p:sldLayoutId id="2147483677" r:id="rId15"/>
    <p:sldLayoutId id="2147483678" r:id="rId16"/>
    <p:sldLayoutId id="2147483679" r:id="rId17"/>
    <p:sldLayoutId id="2147483681" r:id="rId18"/>
    <p:sldLayoutId id="2147483683" r:id="rId19"/>
    <p:sldLayoutId id="2147483682" r:id="rId20"/>
    <p:sldLayoutId id="2147483684" r:id="rId21"/>
    <p:sldLayoutId id="2147483685" r:id="rId22"/>
    <p:sldLayoutId id="2147483686" r:id="rId2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2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26.jp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03F305CB-DBE2-45D5-8D0B-92106F27C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315200" cy="3566160"/>
          </a:xfrm>
        </p:spPr>
        <p:txBody>
          <a:bodyPr/>
          <a:lstStyle/>
          <a:p>
            <a:r>
              <a:rPr lang="en-US" sz="4800" b="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Unit-3 &amp; 4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Concurrency &amp; Interprocess Communication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firoz.sherasiya@darshan.ac.in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9879879861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</a:t>
            </a:r>
            <a:r>
              <a:rPr lang="en-US" dirty="0" smtClean="0"/>
              <a:t>Department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 smtClean="0"/>
              <a:t>Firoz</a:t>
            </a:r>
            <a:r>
              <a:rPr lang="en-US" dirty="0" smtClean="0"/>
              <a:t> A </a:t>
            </a:r>
            <a:r>
              <a:rPr lang="en-US" dirty="0" err="1" smtClean="0"/>
              <a:t>Sherasiya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Operating System </a:t>
            </a:r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(OS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</a:p>
          <a:p>
            <a:r>
              <a:rPr lang="en-US" dirty="0"/>
              <a:t>GTU # </a:t>
            </a:r>
            <a:r>
              <a:rPr lang="en-US" dirty="0" smtClean="0"/>
              <a:t>3140702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083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Exclusion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2" name="Content Placeholder 2"/>
          <p:cNvSpPr txBox="1">
            <a:spLocks/>
          </p:cNvSpPr>
          <p:nvPr/>
        </p:nvSpPr>
        <p:spPr>
          <a:xfrm>
            <a:off x="5825726" y="902890"/>
            <a:ext cx="6217920" cy="1463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400">
                <a:solidFill>
                  <a:schemeClr val="accent6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>
                <a:solidFill>
                  <a:schemeClr val="tx2"/>
                </a:solidFill>
              </a:rPr>
              <a:t>Mutual </a:t>
            </a:r>
            <a:r>
              <a:rPr lang="en-US" b="1" dirty="0" smtClean="0">
                <a:solidFill>
                  <a:schemeClr val="tx2"/>
                </a:solidFill>
              </a:rPr>
              <a:t>Exclusion</a:t>
            </a:r>
            <a:r>
              <a:rPr lang="en-US" dirty="0">
                <a:solidFill>
                  <a:schemeClr val="tx1"/>
                </a:solidFill>
              </a:rPr>
              <a:t>: Way of making sure that if one process is using a shared variable or file; the other process will be excluded (stopped) from doing the same thing.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902891"/>
            <a:ext cx="5705233" cy="3566160"/>
          </a:xfrm>
          <a:prstGeom prst="rect">
            <a:avLst/>
          </a:prstGeom>
        </p:spPr>
      </p:pic>
      <p:pic>
        <p:nvPicPr>
          <p:cNvPr id="63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129" y="1264023"/>
            <a:ext cx="1160930" cy="116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37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2314" r="23856" b="11725"/>
          <a:stretch/>
        </p:blipFill>
        <p:spPr>
          <a:xfrm>
            <a:off x="10095308" y="3891343"/>
            <a:ext cx="642749" cy="8229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Critical-Section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good solution to the problem must satisfy following four conditions:</a:t>
            </a:r>
          </a:p>
          <a:p>
            <a:r>
              <a:rPr lang="en-US" dirty="0"/>
              <a:t>Mutual Exclusion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No two processes </a:t>
            </a:r>
            <a:r>
              <a:rPr lang="en-US" dirty="0"/>
              <a:t>may be </a:t>
            </a:r>
            <a:r>
              <a:rPr lang="en-US" dirty="0">
                <a:solidFill>
                  <a:schemeClr val="accent6"/>
                </a:solidFill>
              </a:rPr>
              <a:t>simultaneously inside</a:t>
            </a:r>
            <a:r>
              <a:rPr lang="en-US" dirty="0"/>
              <a:t> the same critical section.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Bounded </a:t>
            </a:r>
            <a:r>
              <a:rPr lang="en-US" dirty="0"/>
              <a:t>Waiting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No process should have to wait forever </a:t>
            </a:r>
            <a:r>
              <a:rPr lang="en-US" dirty="0"/>
              <a:t>to enter a critical section</a:t>
            </a:r>
            <a:r>
              <a:rPr lang="en-US" dirty="0" smtClean="0"/>
              <a:t>.</a:t>
            </a:r>
          </a:p>
          <a:p>
            <a:pPr marL="0" indent="-87312">
              <a:buNone/>
            </a:pPr>
            <a:endParaRPr lang="en-US" dirty="0" smtClean="0"/>
          </a:p>
          <a:p>
            <a:r>
              <a:rPr lang="en-US" dirty="0" smtClean="0"/>
              <a:t>Progress</a:t>
            </a:r>
            <a:endParaRPr lang="en-US" dirty="0"/>
          </a:p>
          <a:p>
            <a:pPr lvl="1"/>
            <a:r>
              <a:rPr lang="en-US" dirty="0">
                <a:solidFill>
                  <a:schemeClr val="accent6"/>
                </a:solidFill>
              </a:rPr>
              <a:t>No process running outside</a:t>
            </a:r>
            <a:r>
              <a:rPr lang="en-US" dirty="0"/>
              <a:t> its critical region </a:t>
            </a:r>
            <a:r>
              <a:rPr lang="en-US" dirty="0">
                <a:solidFill>
                  <a:schemeClr val="accent6"/>
                </a:solidFill>
              </a:rPr>
              <a:t>may block other </a:t>
            </a:r>
            <a:r>
              <a:rPr lang="en-US" dirty="0"/>
              <a:t>processes.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Arbitrary </a:t>
            </a:r>
            <a:r>
              <a:rPr lang="en-US" dirty="0"/>
              <a:t>Speed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No assumption can be made </a:t>
            </a:r>
            <a:r>
              <a:rPr lang="en-US" dirty="0"/>
              <a:t>about the relative speed of different processes (though all processes have a non-zero speed).</a:t>
            </a:r>
          </a:p>
        </p:txBody>
      </p:sp>
      <p:sp>
        <p:nvSpPr>
          <p:cNvPr id="4" name="Oval 3"/>
          <p:cNvSpPr/>
          <p:nvPr/>
        </p:nvSpPr>
        <p:spPr>
          <a:xfrm>
            <a:off x="8803009" y="1403055"/>
            <a:ext cx="1264023" cy="110265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5" t="2757" r="31066" b="1747"/>
          <a:stretch/>
        </p:blipFill>
        <p:spPr>
          <a:xfrm>
            <a:off x="9116608" y="1542904"/>
            <a:ext cx="318412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0" r="29503"/>
          <a:stretch/>
        </p:blipFill>
        <p:spPr>
          <a:xfrm>
            <a:off x="9507955" y="1542904"/>
            <a:ext cx="330476" cy="822960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8897139" y="1403054"/>
            <a:ext cx="1169893" cy="1102659"/>
          </a:xfrm>
          <a:prstGeom prst="mathMultiply">
            <a:avLst>
              <a:gd name="adj1" fmla="val 8886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817058" y="2581836"/>
            <a:ext cx="1264023" cy="110265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3" r="37409"/>
          <a:stretch/>
        </p:blipFill>
        <p:spPr>
          <a:xfrm>
            <a:off x="9303944" y="2721685"/>
            <a:ext cx="408022" cy="822960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8925415" y="2581835"/>
            <a:ext cx="1169893" cy="1102659"/>
          </a:xfrm>
          <a:prstGeom prst="mathMultiply">
            <a:avLst>
              <a:gd name="adj1" fmla="val 8886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805953" y="3760616"/>
            <a:ext cx="1264023" cy="110265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0" r="29503"/>
          <a:stretch/>
        </p:blipFill>
        <p:spPr>
          <a:xfrm>
            <a:off x="10932401" y="3900465"/>
            <a:ext cx="330476" cy="822960"/>
          </a:xfrm>
          <a:prstGeom prst="rect">
            <a:avLst/>
          </a:prstGeom>
        </p:spPr>
      </p:pic>
      <p:sp>
        <p:nvSpPr>
          <p:cNvPr id="16" name="Multiply 15"/>
          <p:cNvSpPr/>
          <p:nvPr/>
        </p:nvSpPr>
        <p:spPr>
          <a:xfrm>
            <a:off x="9833616" y="3760615"/>
            <a:ext cx="1169893" cy="1102659"/>
          </a:xfrm>
          <a:prstGeom prst="mathMultiply">
            <a:avLst>
              <a:gd name="adj1" fmla="val 8886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7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1" grpId="0" animBg="1"/>
      <p:bldP spid="13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Mutual exclusion with busy waiting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7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exclusion with busy waiting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Mechanisms for achieving mutual exclusion with busy waiting</a:t>
            </a:r>
          </a:p>
          <a:p>
            <a:pPr lvl="1"/>
            <a:r>
              <a:rPr lang="en-US" dirty="0"/>
              <a:t>Disabling interrupts (</a:t>
            </a:r>
            <a:r>
              <a:rPr lang="en-US" dirty="0">
                <a:solidFill>
                  <a:schemeClr val="tx2"/>
                </a:solidFill>
              </a:rPr>
              <a:t>Hardware approach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Shared lock variable (</a:t>
            </a:r>
            <a:r>
              <a:rPr lang="en-US" dirty="0">
                <a:solidFill>
                  <a:schemeClr val="tx2"/>
                </a:solidFill>
              </a:rPr>
              <a:t>Software approach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Strict alteration (</a:t>
            </a:r>
            <a:r>
              <a:rPr lang="en-US" dirty="0">
                <a:solidFill>
                  <a:schemeClr val="tx2"/>
                </a:solidFill>
              </a:rPr>
              <a:t>Software approach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TSL (Test and Set Lock) instruction (</a:t>
            </a:r>
            <a:r>
              <a:rPr lang="en-US" dirty="0">
                <a:solidFill>
                  <a:schemeClr val="tx2"/>
                </a:solidFill>
              </a:rPr>
              <a:t>Hardware approach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Exchange instruction (</a:t>
            </a:r>
            <a:r>
              <a:rPr lang="en-US" dirty="0">
                <a:solidFill>
                  <a:schemeClr val="tx2"/>
                </a:solidFill>
              </a:rPr>
              <a:t>Hardware approach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Dekker’s solution (</a:t>
            </a:r>
            <a:r>
              <a:rPr lang="en-US" dirty="0">
                <a:solidFill>
                  <a:schemeClr val="tx2"/>
                </a:solidFill>
              </a:rPr>
              <a:t>Software approach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Peterson’s solution (</a:t>
            </a:r>
            <a:r>
              <a:rPr lang="en-US" dirty="0">
                <a:solidFill>
                  <a:schemeClr val="tx2"/>
                </a:solidFill>
              </a:rPr>
              <a:t>Software approach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022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500" dirty="0" smtClean="0"/>
              <a:t>Real life example to </a:t>
            </a:r>
            <a:r>
              <a:rPr lang="en-US" sz="2500" dirty="0"/>
              <a:t>explain </a:t>
            </a:r>
            <a:r>
              <a:rPr lang="en-US" sz="2500" dirty="0" smtClean="0"/>
              <a:t>mechanisms </a:t>
            </a:r>
            <a:r>
              <a:rPr lang="en-US" sz="2500" dirty="0"/>
              <a:t>for achieving mutual exclusion with busy waiting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98" y="896839"/>
            <a:ext cx="4118089" cy="2743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98" y="3825677"/>
            <a:ext cx="4118089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587" y="896839"/>
            <a:ext cx="1242384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587" y="3816279"/>
            <a:ext cx="1242384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4" r="31206"/>
          <a:stretch/>
        </p:blipFill>
        <p:spPr>
          <a:xfrm>
            <a:off x="5593971" y="1196877"/>
            <a:ext cx="767444" cy="2143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833" y="1087921"/>
            <a:ext cx="883892" cy="8838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833" y="4116317"/>
            <a:ext cx="855761" cy="8557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4" r="31206"/>
          <a:stretch/>
        </p:blipFill>
        <p:spPr>
          <a:xfrm>
            <a:off x="5593971" y="4116317"/>
            <a:ext cx="767444" cy="2143125"/>
          </a:xfrm>
          <a:prstGeom prst="rect">
            <a:avLst/>
          </a:prstGeom>
        </p:spPr>
      </p:pic>
      <p:sp>
        <p:nvSpPr>
          <p:cNvPr id="3" name="Multiply 2"/>
          <p:cNvSpPr/>
          <p:nvPr/>
        </p:nvSpPr>
        <p:spPr>
          <a:xfrm>
            <a:off x="5386594" y="4143059"/>
            <a:ext cx="1080204" cy="1667436"/>
          </a:xfrm>
          <a:prstGeom prst="mathMultiply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8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-0.16601 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0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Disabling interrupts </a:t>
            </a:r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/>
            </a:r>
            <a:b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</a:br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(</a:t>
            </a:r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Hardware approach)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– 2.1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46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Disabling interrupts (Hardware approach)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(true)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&lt; disable interrupts &gt;;</a:t>
            </a:r>
          </a:p>
          <a:p>
            <a:pPr marL="0" indent="0">
              <a:buNone/>
            </a:pPr>
            <a:r>
              <a:rPr lang="en-US" dirty="0"/>
              <a:t>		&lt; critical section &gt;;</a:t>
            </a:r>
          </a:p>
          <a:p>
            <a:pPr marL="0" indent="0">
              <a:buNone/>
            </a:pPr>
            <a:r>
              <a:rPr lang="en-US" dirty="0"/>
              <a:t>		&lt; enable interrupts &gt;;</a:t>
            </a:r>
          </a:p>
          <a:p>
            <a:pPr marL="0" indent="0">
              <a:buNone/>
            </a:pPr>
            <a:r>
              <a:rPr lang="en-US" dirty="0"/>
              <a:t>		&lt; remainder </a:t>
            </a:r>
            <a:r>
              <a:rPr lang="en-US" dirty="0" smtClean="0"/>
              <a:t>section &gt;;    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}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272112" y="5145742"/>
            <a:ext cx="6705600" cy="0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" name="Straight Connector 4"/>
          <p:cNvCxnSpPr/>
          <p:nvPr/>
        </p:nvCxnSpPr>
        <p:spPr>
          <a:xfrm>
            <a:off x="3272112" y="5983942"/>
            <a:ext cx="6705600" cy="0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" name="Straight Connector 5"/>
          <p:cNvCxnSpPr/>
          <p:nvPr/>
        </p:nvCxnSpPr>
        <p:spPr>
          <a:xfrm>
            <a:off x="4115074" y="4917142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7" name="Rectangle 6"/>
          <p:cNvSpPr/>
          <p:nvPr/>
        </p:nvSpPr>
        <p:spPr>
          <a:xfrm>
            <a:off x="4120547" y="5083939"/>
            <a:ext cx="2889847" cy="13579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010395" y="4905419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9" name="Straight Connector 8"/>
          <p:cNvCxnSpPr/>
          <p:nvPr/>
        </p:nvCxnSpPr>
        <p:spPr>
          <a:xfrm>
            <a:off x="8762995" y="4878123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0" name="TextBox 9"/>
          <p:cNvSpPr txBox="1"/>
          <p:nvPr/>
        </p:nvSpPr>
        <p:spPr>
          <a:xfrm>
            <a:off x="3887573" y="619817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T1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81794" y="619817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T3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34395" y="619817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T4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7212" y="4970127"/>
            <a:ext cx="1104900" cy="377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+mj-lt"/>
              </a:rPr>
              <a:t>Process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61739" y="5796202"/>
            <a:ext cx="1104900" cy="377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+mj-lt"/>
              </a:rPr>
              <a:t>Process B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15158" y="5901754"/>
            <a:ext cx="1743632" cy="163317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3533771" y="4170454"/>
            <a:ext cx="2218204" cy="488393"/>
          </a:xfrm>
          <a:prstGeom prst="wedgeRoundRectCallout">
            <a:avLst>
              <a:gd name="adj1" fmla="val -23512"/>
              <a:gd name="adj2" fmla="val 121008"/>
              <a:gd name="adj3" fmla="val 16667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&lt; disable interrupts &gt;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6429371" y="4168458"/>
            <a:ext cx="2218204" cy="488393"/>
          </a:xfrm>
          <a:prstGeom prst="wedgeRoundRectCallout">
            <a:avLst>
              <a:gd name="adj1" fmla="val -23512"/>
              <a:gd name="adj2" fmla="val 121008"/>
              <a:gd name="adj3" fmla="val 16667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&lt; enable interrupts &gt;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4862509" y="3963929"/>
            <a:ext cx="2218204" cy="488393"/>
          </a:xfrm>
          <a:prstGeom prst="wedgeRoundRectCallout">
            <a:avLst>
              <a:gd name="adj1" fmla="val -23512"/>
              <a:gd name="adj2" fmla="val 121008"/>
              <a:gd name="adj3" fmla="val 16667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&lt; critical section &gt;</a:t>
            </a:r>
          </a:p>
        </p:txBody>
      </p:sp>
      <p:sp>
        <p:nvSpPr>
          <p:cNvPr id="19" name="Right Brace 18"/>
          <p:cNvSpPr/>
          <p:nvPr/>
        </p:nvSpPr>
        <p:spPr>
          <a:xfrm rot="16200000">
            <a:off x="5413652" y="3484532"/>
            <a:ext cx="298602" cy="2894883"/>
          </a:xfrm>
          <a:prstGeom prst="rightBrace">
            <a:avLst>
              <a:gd name="adj1" fmla="val 8333"/>
              <a:gd name="adj2" fmla="val 46052"/>
            </a:avLst>
          </a:prstGeom>
          <a:noFill/>
          <a:ln w="25400" cap="flat" cmpd="sng" algn="ctr">
            <a:solidFill>
              <a:srgbClr val="8064A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7773796" y="3961258"/>
            <a:ext cx="2218204" cy="488393"/>
          </a:xfrm>
          <a:prstGeom prst="wedgeRoundRectCallout">
            <a:avLst>
              <a:gd name="adj1" fmla="val -23512"/>
              <a:gd name="adj2" fmla="val 121008"/>
              <a:gd name="adj3" fmla="val 16667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&lt; remainder section &gt;</a:t>
            </a:r>
          </a:p>
        </p:txBody>
      </p:sp>
      <p:sp>
        <p:nvSpPr>
          <p:cNvPr id="21" name="Right Brace 20"/>
          <p:cNvSpPr/>
          <p:nvPr/>
        </p:nvSpPr>
        <p:spPr>
          <a:xfrm rot="16200000">
            <a:off x="8323383" y="3508339"/>
            <a:ext cx="298602" cy="2894883"/>
          </a:xfrm>
          <a:prstGeom prst="rightBrace">
            <a:avLst>
              <a:gd name="adj1" fmla="val 8333"/>
              <a:gd name="adj2" fmla="val 46052"/>
            </a:avLst>
          </a:prstGeom>
          <a:noFill/>
          <a:ln w="25400" cap="flat" cmpd="sng" algn="ctr">
            <a:solidFill>
              <a:srgbClr val="8064A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" r="64167" b="61899"/>
          <a:stretch/>
        </p:blipFill>
        <p:spPr>
          <a:xfrm>
            <a:off x="3777786" y="3699374"/>
            <a:ext cx="674576" cy="36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" r="64167" b="61899"/>
          <a:stretch/>
        </p:blipFill>
        <p:spPr>
          <a:xfrm>
            <a:off x="6716819" y="3674651"/>
            <a:ext cx="67457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8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</a:t>
            </a:r>
            <a:r>
              <a:rPr lang="en-US" dirty="0" smtClean="0"/>
              <a:t>in Disabling </a:t>
            </a:r>
            <a:r>
              <a:rPr lang="en-US" dirty="0"/>
              <a:t>interrupts (Hardware approach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Unattractive or </a:t>
            </a:r>
            <a:r>
              <a:rPr lang="en-US" b="1" dirty="0">
                <a:solidFill>
                  <a:schemeClr val="accent6"/>
                </a:solidFill>
              </a:rPr>
              <a:t>unwise to give user processes the power to turn off interrupts</a:t>
            </a:r>
            <a:r>
              <a:rPr lang="en-US" dirty="0"/>
              <a:t>. </a:t>
            </a:r>
          </a:p>
          <a:p>
            <a:r>
              <a:rPr lang="en-US" dirty="0"/>
              <a:t>What if one of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chemeClr val="accent6"/>
                </a:solidFill>
              </a:rPr>
              <a:t>process</a:t>
            </a:r>
            <a:r>
              <a:rPr lang="en-US" dirty="0" smtClean="0"/>
              <a:t> did </a:t>
            </a:r>
            <a:r>
              <a:rPr lang="en-US" dirty="0"/>
              <a:t>it (</a:t>
            </a:r>
            <a:r>
              <a:rPr lang="en-US" b="1" dirty="0">
                <a:solidFill>
                  <a:schemeClr val="accent6"/>
                </a:solidFill>
              </a:rPr>
              <a:t>disable interrupt</a:t>
            </a:r>
            <a:r>
              <a:rPr lang="en-US" dirty="0"/>
              <a:t>) and </a:t>
            </a:r>
            <a:r>
              <a:rPr lang="en-US" b="1" dirty="0">
                <a:solidFill>
                  <a:schemeClr val="accent6"/>
                </a:solidFill>
              </a:rPr>
              <a:t>never</a:t>
            </a:r>
            <a:r>
              <a:rPr lang="en-US" dirty="0"/>
              <a:t> turned them on (</a:t>
            </a:r>
            <a:r>
              <a:rPr lang="en-US" b="1" dirty="0">
                <a:solidFill>
                  <a:schemeClr val="accent6"/>
                </a:solidFill>
              </a:rPr>
              <a:t>enable interrupt</a:t>
            </a:r>
            <a:r>
              <a:rPr lang="en-US" dirty="0"/>
              <a:t>) again? That could be the </a:t>
            </a:r>
            <a:r>
              <a:rPr lang="en-US" b="1" dirty="0">
                <a:solidFill>
                  <a:schemeClr val="accent6"/>
                </a:solidFill>
              </a:rPr>
              <a:t>end of the system</a:t>
            </a:r>
            <a:r>
              <a:rPr lang="en-US" dirty="0"/>
              <a:t>. </a:t>
            </a:r>
          </a:p>
          <a:p>
            <a:r>
              <a:rPr lang="en-US" dirty="0"/>
              <a:t>If the </a:t>
            </a:r>
            <a:r>
              <a:rPr lang="en-US" b="1" dirty="0">
                <a:solidFill>
                  <a:schemeClr val="accent6"/>
                </a:solidFill>
              </a:rPr>
              <a:t>system is a multiprocessor</a:t>
            </a:r>
            <a:r>
              <a:rPr lang="en-US" dirty="0"/>
              <a:t>, with two or more CPUs, </a:t>
            </a:r>
            <a:r>
              <a:rPr lang="en-US" b="1" dirty="0">
                <a:solidFill>
                  <a:schemeClr val="accent6"/>
                </a:solidFill>
              </a:rPr>
              <a:t>disabling interrupts affects only the CPU</a:t>
            </a:r>
            <a:r>
              <a:rPr lang="en-US" dirty="0"/>
              <a:t> that executed the disable instruction. The other ones will continue running and can access the shared memory.</a:t>
            </a:r>
          </a:p>
        </p:txBody>
      </p:sp>
    </p:spTree>
    <p:extLst>
      <p:ext uri="{BB962C8B-B14F-4D97-AF65-F5344CB8AC3E}">
        <p14:creationId xmlns:p14="http://schemas.microsoft.com/office/powerpoint/2010/main" val="66773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Shared lock variable </a:t>
            </a:r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/>
            </a:r>
            <a:b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</a:br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(</a:t>
            </a:r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Software approach)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– 2.2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lock variable (Software approach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shared variable lock </a:t>
            </a:r>
            <a:r>
              <a:rPr lang="en-US" b="1" dirty="0">
                <a:solidFill>
                  <a:schemeClr val="accent6"/>
                </a:solidFill>
              </a:rPr>
              <a:t>having value 0 or 1</a:t>
            </a:r>
            <a:r>
              <a:rPr lang="en-US" dirty="0"/>
              <a:t>.</a:t>
            </a:r>
          </a:p>
          <a:p>
            <a:r>
              <a:rPr lang="en-US" dirty="0"/>
              <a:t>Before entering into critical region a process checks a shared variable lock’s value.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If the value of lock is 0 then set it to 1 </a:t>
            </a:r>
            <a:r>
              <a:rPr lang="en-US" dirty="0"/>
              <a:t>before entering the critical section and </a:t>
            </a:r>
            <a:r>
              <a:rPr lang="en-US" b="1" dirty="0">
                <a:solidFill>
                  <a:schemeClr val="accent6"/>
                </a:solidFill>
              </a:rPr>
              <a:t>enters into critical section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set it to 0 </a:t>
            </a:r>
            <a:r>
              <a:rPr lang="en-US" dirty="0"/>
              <a:t>immediately after leaving the critical section.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If the value of lock is 1 then wait until it becomes 0 </a:t>
            </a:r>
            <a:r>
              <a:rPr lang="en-US" dirty="0"/>
              <a:t>by some other process which is in critical section.</a:t>
            </a:r>
          </a:p>
        </p:txBody>
      </p:sp>
    </p:spTree>
    <p:extLst>
      <p:ext uri="{BB962C8B-B14F-4D97-AF65-F5344CB8AC3E}">
        <p14:creationId xmlns:p14="http://schemas.microsoft.com/office/powerpoint/2010/main" val="156045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458961" y="731706"/>
            <a:ext cx="881459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IPC, Race Conditions, Critical Section, Mutual Exclusion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Mutual exclusion with busy waiting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Disabling interrupts (Hardware approach)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Shared lock variable (Software approach)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Strict alteration (Software approach)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TSL (Test and Set Lock) instruction (Hardware approach)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Exchange instruction (Hardware approach)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Dekker’s solution (Software approach)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Peterson’s solution (Software approach)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Producer Consumer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Semaphores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Classical IPC Problems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Readers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&amp; Writer Problem and Dinning Philosopher Problem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Monitor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Mutex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Pipes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and Message Passing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Barrier and Signal</a:t>
            </a:r>
          </a:p>
        </p:txBody>
      </p:sp>
    </p:spTree>
    <p:extLst>
      <p:ext uri="{BB962C8B-B14F-4D97-AF65-F5344CB8AC3E}">
        <p14:creationId xmlns:p14="http://schemas.microsoft.com/office/powerpoint/2010/main" val="42163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lock variable (Software approach)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(true)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{	 </a:t>
            </a:r>
            <a:r>
              <a:rPr lang="en-US" dirty="0"/>
              <a:t>&lt; set shared variable to 1 &gt;;</a:t>
            </a:r>
          </a:p>
          <a:p>
            <a:pPr marL="0" indent="0">
              <a:buNone/>
            </a:pPr>
            <a:r>
              <a:rPr lang="en-US" dirty="0" smtClean="0"/>
              <a:t>		&lt; </a:t>
            </a:r>
            <a:r>
              <a:rPr lang="en-US" dirty="0"/>
              <a:t>critical section &gt;;</a:t>
            </a:r>
          </a:p>
          <a:p>
            <a:pPr marL="0" indent="0">
              <a:buNone/>
            </a:pPr>
            <a:r>
              <a:rPr lang="en-US" dirty="0" smtClean="0"/>
              <a:t>		&lt; </a:t>
            </a:r>
            <a:r>
              <a:rPr lang="en-US" dirty="0"/>
              <a:t>set shared variable to 0 &gt;;</a:t>
            </a:r>
          </a:p>
          <a:p>
            <a:pPr marL="0" indent="0">
              <a:buNone/>
            </a:pPr>
            <a:r>
              <a:rPr lang="en-US" dirty="0" smtClean="0"/>
              <a:t>		&lt; </a:t>
            </a:r>
            <a:r>
              <a:rPr lang="en-US" dirty="0"/>
              <a:t>remainder section &gt;;     </a:t>
            </a:r>
          </a:p>
          <a:p>
            <a:pPr marL="0" indent="0">
              <a:buNone/>
            </a:pPr>
            <a:r>
              <a:rPr lang="en-US" dirty="0" smtClean="0"/>
              <a:t>	}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747679" y="5172636"/>
            <a:ext cx="6705600" cy="0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" name="Straight Connector 4"/>
          <p:cNvCxnSpPr/>
          <p:nvPr/>
        </p:nvCxnSpPr>
        <p:spPr>
          <a:xfrm>
            <a:off x="2747679" y="6010836"/>
            <a:ext cx="6705600" cy="0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" name="Straight Connector 5"/>
          <p:cNvCxnSpPr/>
          <p:nvPr/>
        </p:nvCxnSpPr>
        <p:spPr>
          <a:xfrm>
            <a:off x="3590641" y="4944036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7" name="Rectangle 6"/>
          <p:cNvSpPr/>
          <p:nvPr/>
        </p:nvSpPr>
        <p:spPr>
          <a:xfrm>
            <a:off x="3596114" y="5110833"/>
            <a:ext cx="2889847" cy="13579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485962" y="4932313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9" name="Straight Connector 8"/>
          <p:cNvCxnSpPr/>
          <p:nvPr/>
        </p:nvCxnSpPr>
        <p:spPr>
          <a:xfrm>
            <a:off x="8238562" y="4905017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0" name="TextBox 9"/>
          <p:cNvSpPr txBox="1"/>
          <p:nvPr/>
        </p:nvSpPr>
        <p:spPr>
          <a:xfrm>
            <a:off x="3363140" y="622507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T1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57361" y="622507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T3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9962" y="622507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T4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42779" y="4997021"/>
            <a:ext cx="1104900" cy="377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+mj-lt"/>
              </a:rPr>
              <a:t>Process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37306" y="5823096"/>
            <a:ext cx="1104900" cy="377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+mj-lt"/>
              </a:rPr>
              <a:t>Process B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90725" y="5928648"/>
            <a:ext cx="1743632" cy="163317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3009338" y="4197348"/>
            <a:ext cx="2218204" cy="488393"/>
          </a:xfrm>
          <a:prstGeom prst="wedgeRoundRectCallout">
            <a:avLst>
              <a:gd name="adj1" fmla="val -23512"/>
              <a:gd name="adj2" fmla="val 121008"/>
              <a:gd name="adj3" fmla="val 16667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IN" kern="0" dirty="0" smtClean="0">
                <a:solidFill>
                  <a:prstClr val="white"/>
                </a:solidFill>
                <a:latin typeface="+mj-lt"/>
              </a:rPr>
              <a:t>&lt; set </a:t>
            </a:r>
            <a:r>
              <a:rPr lang="en-IN" kern="0" dirty="0">
                <a:solidFill>
                  <a:prstClr val="white"/>
                </a:solidFill>
                <a:latin typeface="+mj-lt"/>
              </a:rPr>
              <a:t>lock to </a:t>
            </a:r>
            <a:r>
              <a:rPr lang="en-IN" kern="0" dirty="0" smtClean="0">
                <a:solidFill>
                  <a:prstClr val="white"/>
                </a:solidFill>
                <a:latin typeface="+mj-lt"/>
              </a:rPr>
              <a:t>1 &gt;</a:t>
            </a:r>
            <a:endParaRPr kumimoji="0" lang="en-IN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5904938" y="4195352"/>
            <a:ext cx="2218204" cy="488393"/>
          </a:xfrm>
          <a:prstGeom prst="wedgeRoundRectCallout">
            <a:avLst>
              <a:gd name="adj1" fmla="val -23512"/>
              <a:gd name="adj2" fmla="val 121008"/>
              <a:gd name="adj3" fmla="val 16667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IN" kern="0" dirty="0">
                <a:solidFill>
                  <a:prstClr val="white"/>
                </a:solidFill>
                <a:latin typeface="+mj-lt"/>
              </a:rPr>
              <a:t>&lt; set lock to 0 &gt;</a:t>
            </a:r>
            <a:endParaRPr kumimoji="0" lang="en-IN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4338076" y="3990823"/>
            <a:ext cx="2218204" cy="488393"/>
          </a:xfrm>
          <a:prstGeom prst="wedgeRoundRectCallout">
            <a:avLst>
              <a:gd name="adj1" fmla="val -23512"/>
              <a:gd name="adj2" fmla="val 121008"/>
              <a:gd name="adj3" fmla="val 16667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&lt; critical section &gt;</a:t>
            </a:r>
          </a:p>
        </p:txBody>
      </p:sp>
      <p:sp>
        <p:nvSpPr>
          <p:cNvPr id="19" name="Right Brace 18"/>
          <p:cNvSpPr/>
          <p:nvPr/>
        </p:nvSpPr>
        <p:spPr>
          <a:xfrm rot="16200000">
            <a:off x="4889219" y="3511426"/>
            <a:ext cx="298602" cy="2894883"/>
          </a:xfrm>
          <a:prstGeom prst="rightBrace">
            <a:avLst>
              <a:gd name="adj1" fmla="val 8333"/>
              <a:gd name="adj2" fmla="val 46052"/>
            </a:avLst>
          </a:prstGeom>
          <a:noFill/>
          <a:ln w="25400" cap="flat" cmpd="sng" algn="ctr">
            <a:solidFill>
              <a:srgbClr val="8064A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7075389" y="4012685"/>
            <a:ext cx="2218204" cy="488393"/>
          </a:xfrm>
          <a:prstGeom prst="wedgeRoundRectCallout">
            <a:avLst>
              <a:gd name="adj1" fmla="val -23512"/>
              <a:gd name="adj2" fmla="val 121008"/>
              <a:gd name="adj3" fmla="val 16667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&lt; remainder section &gt;</a:t>
            </a:r>
          </a:p>
        </p:txBody>
      </p:sp>
      <p:sp>
        <p:nvSpPr>
          <p:cNvPr id="21" name="Right Brace 20"/>
          <p:cNvSpPr/>
          <p:nvPr/>
        </p:nvSpPr>
        <p:spPr>
          <a:xfrm rot="16200000">
            <a:off x="7798950" y="3535233"/>
            <a:ext cx="298602" cy="2894883"/>
          </a:xfrm>
          <a:prstGeom prst="rightBrace">
            <a:avLst>
              <a:gd name="adj1" fmla="val 8333"/>
              <a:gd name="adj2" fmla="val 46052"/>
            </a:avLst>
          </a:prstGeom>
          <a:noFill/>
          <a:ln w="25400" cap="flat" cmpd="sng" algn="ctr">
            <a:solidFill>
              <a:srgbClr val="8064A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6" t="5503" r="20336"/>
          <a:stretch/>
        </p:blipFill>
        <p:spPr>
          <a:xfrm>
            <a:off x="6257361" y="3403469"/>
            <a:ext cx="452045" cy="72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5" t="5503" r="22330" b="3406"/>
          <a:stretch/>
        </p:blipFill>
        <p:spPr>
          <a:xfrm>
            <a:off x="3377642" y="3403470"/>
            <a:ext cx="441325" cy="7159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3877" r="20465" b="3518"/>
          <a:stretch/>
        </p:blipFill>
        <p:spPr>
          <a:xfrm>
            <a:off x="3377642" y="3400853"/>
            <a:ext cx="441325" cy="71999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53635" y="846976"/>
            <a:ext cx="6507186" cy="258532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dirty="0" smtClean="0">
                <a:solidFill>
                  <a:schemeClr val="accent6"/>
                </a:solidFill>
              </a:rPr>
              <a:t>process-A sees </a:t>
            </a:r>
            <a:r>
              <a:rPr lang="en-US" dirty="0">
                <a:solidFill>
                  <a:schemeClr val="accent6"/>
                </a:solidFill>
              </a:rPr>
              <a:t>the value of lock variable 0 and before it can set it to 1 context switch occurs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dirty="0" smtClean="0">
                <a:solidFill>
                  <a:schemeClr val="accent6"/>
                </a:solidFill>
              </a:rPr>
              <a:t>process-B </a:t>
            </a:r>
            <a:r>
              <a:rPr lang="en-US" dirty="0">
                <a:solidFill>
                  <a:schemeClr val="accent6"/>
                </a:solidFill>
              </a:rPr>
              <a:t>runs and finds value of lock variable 0</a:t>
            </a:r>
            <a:r>
              <a:rPr lang="en-US" dirty="0"/>
              <a:t>, so </a:t>
            </a:r>
            <a:r>
              <a:rPr lang="en-US" dirty="0">
                <a:solidFill>
                  <a:schemeClr val="accent6"/>
                </a:solidFill>
              </a:rPr>
              <a:t>it sets value to 1, enters critical region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dirty="0">
                <a:solidFill>
                  <a:schemeClr val="accent6"/>
                </a:solidFill>
              </a:rPr>
              <a:t>some point of time </a:t>
            </a:r>
            <a:r>
              <a:rPr lang="en-US" dirty="0" smtClean="0">
                <a:solidFill>
                  <a:schemeClr val="accent6"/>
                </a:solidFill>
              </a:rPr>
              <a:t>process-A </a:t>
            </a:r>
            <a:r>
              <a:rPr lang="en-US" dirty="0">
                <a:solidFill>
                  <a:schemeClr val="accent6"/>
                </a:solidFill>
              </a:rPr>
              <a:t>resumes,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sets the value of lock variable to 1, enters critical region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dirty="0">
                <a:solidFill>
                  <a:schemeClr val="accent6"/>
                </a:solidFill>
              </a:rPr>
              <a:t>two processes are in their critical regions </a:t>
            </a:r>
            <a:r>
              <a:rPr lang="en-US" dirty="0"/>
              <a:t>accessing the same shared memory, which violates the mutual exclusion condition.</a:t>
            </a:r>
          </a:p>
        </p:txBody>
      </p:sp>
    </p:spTree>
    <p:extLst>
      <p:ext uri="{BB962C8B-B14F-4D97-AF65-F5344CB8AC3E}">
        <p14:creationId xmlns:p14="http://schemas.microsoft.com/office/powerpoint/2010/main" val="230149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7 L 0.23685 -0.0027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36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Strict alteration </a:t>
            </a:r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/>
            </a:r>
            <a:b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</a:br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(</a:t>
            </a:r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Software approach)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– 2.3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2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alteration (Software approach)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Integer variable 'turn' keeps track of whose turn is</a:t>
            </a:r>
            <a:r>
              <a:rPr lang="en-US" dirty="0"/>
              <a:t> to enter the critical section.</a:t>
            </a:r>
          </a:p>
          <a:p>
            <a:r>
              <a:rPr lang="en-US" b="1" dirty="0">
                <a:solidFill>
                  <a:schemeClr val="accent6"/>
                </a:solidFill>
              </a:rPr>
              <a:t>Initially turn=0</a:t>
            </a:r>
            <a:r>
              <a:rPr lang="en-US" dirty="0"/>
              <a:t>. </a:t>
            </a:r>
            <a:r>
              <a:rPr lang="en-US" b="1" dirty="0">
                <a:solidFill>
                  <a:schemeClr val="accent6"/>
                </a:solidFill>
              </a:rPr>
              <a:t>Process 0 inspects turn</a:t>
            </a:r>
            <a:r>
              <a:rPr lang="en-US" dirty="0"/>
              <a:t>, finds it to be 0, and </a:t>
            </a:r>
            <a:r>
              <a:rPr lang="en-US" b="1" dirty="0">
                <a:solidFill>
                  <a:schemeClr val="accent6"/>
                </a:solidFill>
              </a:rPr>
              <a:t>enters in its critical section</a:t>
            </a:r>
            <a:r>
              <a:rPr lang="en-US" dirty="0"/>
              <a:t>. </a:t>
            </a:r>
          </a:p>
          <a:p>
            <a:r>
              <a:rPr lang="en-US" b="1" dirty="0">
                <a:solidFill>
                  <a:schemeClr val="accent6"/>
                </a:solidFill>
              </a:rPr>
              <a:t>Process 1 also finds it to be 0 and therefore sits in a loop </a:t>
            </a:r>
            <a:r>
              <a:rPr lang="en-US" dirty="0"/>
              <a:t>continually testing 'turn' to see when it becomes 1. </a:t>
            </a:r>
          </a:p>
          <a:p>
            <a:r>
              <a:rPr lang="en-US" dirty="0"/>
              <a:t>Continuously testing a variable waiting for some event to appear is called the </a:t>
            </a:r>
            <a:r>
              <a:rPr lang="en-US" b="1" dirty="0">
                <a:solidFill>
                  <a:schemeClr val="accent6"/>
                </a:solidFill>
              </a:rPr>
              <a:t>busy waiting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When process 0 exits </a:t>
            </a:r>
            <a:r>
              <a:rPr lang="en-US" dirty="0"/>
              <a:t>from critical region it </a:t>
            </a:r>
            <a:r>
              <a:rPr lang="en-US" b="1" dirty="0">
                <a:solidFill>
                  <a:schemeClr val="accent6"/>
                </a:solidFill>
              </a:rPr>
              <a:t>sets turn to 1 </a:t>
            </a:r>
            <a:r>
              <a:rPr lang="en-US" dirty="0"/>
              <a:t>and now </a:t>
            </a:r>
            <a:r>
              <a:rPr lang="en-US" b="1" dirty="0">
                <a:solidFill>
                  <a:schemeClr val="accent6"/>
                </a:solidFill>
              </a:rPr>
              <a:t>process 1 can find it to be 1 and enters in to critical region</a:t>
            </a:r>
            <a:r>
              <a:rPr lang="en-US" dirty="0"/>
              <a:t>.</a:t>
            </a:r>
          </a:p>
          <a:p>
            <a:r>
              <a:rPr lang="en-US" dirty="0"/>
              <a:t>In this way, </a:t>
            </a:r>
            <a:r>
              <a:rPr lang="en-US" b="1" dirty="0">
                <a:solidFill>
                  <a:schemeClr val="accent6"/>
                </a:solidFill>
              </a:rPr>
              <a:t>both the processes get alternate turn </a:t>
            </a:r>
            <a:r>
              <a:rPr lang="en-US" dirty="0"/>
              <a:t>to enter in critical region.</a:t>
            </a:r>
          </a:p>
        </p:txBody>
      </p:sp>
    </p:spTree>
    <p:extLst>
      <p:ext uri="{BB962C8B-B14F-4D97-AF65-F5344CB8AC3E}">
        <p14:creationId xmlns:p14="http://schemas.microsoft.com/office/powerpoint/2010/main" val="389931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alteration (Software approach)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483398" y="5008684"/>
            <a:ext cx="7238824" cy="53567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3" name="Straight Connector 42"/>
          <p:cNvCxnSpPr/>
          <p:nvPr/>
        </p:nvCxnSpPr>
        <p:spPr>
          <a:xfrm>
            <a:off x="1483398" y="5877041"/>
            <a:ext cx="7238824" cy="0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4" name="Straight Connector 43"/>
          <p:cNvCxnSpPr/>
          <p:nvPr/>
        </p:nvCxnSpPr>
        <p:spPr>
          <a:xfrm>
            <a:off x="1828801" y="4772126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5" name="Rectangle 44"/>
          <p:cNvSpPr/>
          <p:nvPr/>
        </p:nvSpPr>
        <p:spPr>
          <a:xfrm>
            <a:off x="1834274" y="4954230"/>
            <a:ext cx="2889847" cy="13579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4727297" y="4772126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7" name="Straight Connector 46"/>
          <p:cNvCxnSpPr/>
          <p:nvPr/>
        </p:nvCxnSpPr>
        <p:spPr>
          <a:xfrm>
            <a:off x="6476722" y="4772126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8" name="Straight Connector 47"/>
          <p:cNvCxnSpPr/>
          <p:nvPr/>
        </p:nvCxnSpPr>
        <p:spPr>
          <a:xfrm>
            <a:off x="3119439" y="4772126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9" name="TextBox 48"/>
          <p:cNvSpPr txBox="1"/>
          <p:nvPr/>
        </p:nvSpPr>
        <p:spPr>
          <a:xfrm>
            <a:off x="1598125" y="607408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T1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7656" y="607408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T2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501871" y="607408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T3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251297" y="607408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T4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8866" y="4835656"/>
            <a:ext cx="1104900" cy="377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Process 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8866" y="5661731"/>
            <a:ext cx="1104900" cy="377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Process 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34308" y="4527751"/>
            <a:ext cx="253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0 enters in critical region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1823936" y="4731859"/>
            <a:ext cx="181533" cy="216876"/>
          </a:xfrm>
          <a:prstGeom prst="straightConnector1">
            <a:avLst/>
          </a:prstGeom>
          <a:noFill/>
          <a:ln w="38100" cap="flat" cmpd="sng" algn="ctr">
            <a:solidFill>
              <a:srgbClr val="8064A2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57" name="TextBox 56"/>
          <p:cNvSpPr txBox="1"/>
          <p:nvPr/>
        </p:nvSpPr>
        <p:spPr>
          <a:xfrm>
            <a:off x="3153057" y="5117540"/>
            <a:ext cx="1452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solidFill>
                  <a:prstClr val="black"/>
                </a:solidFill>
                <a:latin typeface="+mj-lt"/>
              </a:rPr>
              <a:t>1 attempt to enter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3124138" y="5659891"/>
            <a:ext cx="155059" cy="177857"/>
          </a:xfrm>
          <a:prstGeom prst="straightConnector1">
            <a:avLst/>
          </a:prstGeom>
          <a:noFill/>
          <a:ln w="38100" cap="flat" cmpd="sng" algn="ctr">
            <a:solidFill>
              <a:srgbClr val="8064A2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59" name="TextBox 58"/>
          <p:cNvSpPr txBox="1"/>
          <p:nvPr/>
        </p:nvSpPr>
        <p:spPr>
          <a:xfrm>
            <a:off x="4931455" y="4527751"/>
            <a:ext cx="230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0 leaves critical region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4733090" y="4791808"/>
            <a:ext cx="181533" cy="216876"/>
          </a:xfrm>
          <a:prstGeom prst="straightConnector1">
            <a:avLst/>
          </a:prstGeom>
          <a:noFill/>
          <a:ln w="38100" cap="flat" cmpd="sng" algn="ctr">
            <a:solidFill>
              <a:srgbClr val="8064A2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61" name="Rectangle 60"/>
          <p:cNvSpPr/>
          <p:nvPr/>
        </p:nvSpPr>
        <p:spPr>
          <a:xfrm>
            <a:off x="4728885" y="5783950"/>
            <a:ext cx="1743632" cy="163317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24154" y="5062251"/>
            <a:ext cx="144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solidFill>
                  <a:prstClr val="black"/>
                </a:solidFill>
                <a:latin typeface="+mj-lt"/>
              </a:rPr>
              <a:t>1 enters in critical region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4724121" y="5556604"/>
            <a:ext cx="181533" cy="216876"/>
          </a:xfrm>
          <a:prstGeom prst="straightConnector1">
            <a:avLst/>
          </a:prstGeom>
          <a:noFill/>
          <a:ln w="38100" cap="flat" cmpd="sng" algn="ctr">
            <a:solidFill>
              <a:srgbClr val="8064A2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64" name="TextBox 63"/>
          <p:cNvSpPr txBox="1"/>
          <p:nvPr/>
        </p:nvSpPr>
        <p:spPr>
          <a:xfrm>
            <a:off x="6548716" y="5079094"/>
            <a:ext cx="146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solidFill>
                  <a:prstClr val="black"/>
                </a:solidFill>
                <a:latin typeface="+mj-lt"/>
              </a:rPr>
              <a:t>1 leaves critical region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6479678" y="5631701"/>
            <a:ext cx="181533" cy="216876"/>
          </a:xfrm>
          <a:prstGeom prst="straightConnector1">
            <a:avLst/>
          </a:prstGeom>
          <a:noFill/>
          <a:ln w="38100" cap="flat" cmpd="sng" algn="ctr">
            <a:solidFill>
              <a:srgbClr val="8064A2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66" name="Right Brace 65"/>
          <p:cNvSpPr/>
          <p:nvPr/>
        </p:nvSpPr>
        <p:spPr>
          <a:xfrm rot="5400000">
            <a:off x="3815834" y="5180646"/>
            <a:ext cx="197045" cy="1589836"/>
          </a:xfrm>
          <a:prstGeom prst="righ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276021" y="6074084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1 Busy Wait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52152" y="4185261"/>
            <a:ext cx="342847" cy="3693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571722" y="4185261"/>
            <a:ext cx="342847" cy="3693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324322" y="4185261"/>
            <a:ext cx="342847" cy="3693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38516" y="4185261"/>
            <a:ext cx="342847" cy="3693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971522" y="4185261"/>
            <a:ext cx="342847" cy="3693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+mj-lt"/>
              </a:rPr>
              <a:t>0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7691716" y="4772126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74" name="TextBox 73"/>
          <p:cNvSpPr txBox="1"/>
          <p:nvPr/>
        </p:nvSpPr>
        <p:spPr>
          <a:xfrm>
            <a:off x="7920316" y="5122012"/>
            <a:ext cx="1183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solidFill>
                  <a:prstClr val="black"/>
                </a:solidFill>
                <a:latin typeface="+mj-lt"/>
              </a:rPr>
              <a:t>1 attempt to enter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7712310" y="5667533"/>
            <a:ext cx="226229" cy="209508"/>
          </a:xfrm>
          <a:prstGeom prst="straightConnector1">
            <a:avLst/>
          </a:prstGeom>
          <a:noFill/>
          <a:ln w="38100" cap="flat" cmpd="sng" algn="ctr">
            <a:solidFill>
              <a:srgbClr val="8064A2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76" name="TextBox 75"/>
          <p:cNvSpPr txBox="1"/>
          <p:nvPr/>
        </p:nvSpPr>
        <p:spPr>
          <a:xfrm>
            <a:off x="7463116" y="607408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T5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539316" y="4185261"/>
            <a:ext cx="342847" cy="3693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0</a:t>
            </a:r>
          </a:p>
        </p:txBody>
      </p:sp>
      <p:sp>
        <p:nvSpPr>
          <p:cNvPr id="78" name="Right Brace 77"/>
          <p:cNvSpPr/>
          <p:nvPr/>
        </p:nvSpPr>
        <p:spPr>
          <a:xfrm rot="5400000">
            <a:off x="8418801" y="5234526"/>
            <a:ext cx="197045" cy="1589836"/>
          </a:xfrm>
          <a:prstGeom prst="righ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875813" y="6127964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1 Busy Wait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490094" y="4946588"/>
            <a:ext cx="2240280" cy="13579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19813" y="896582"/>
            <a:ext cx="5760720" cy="255454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Process 0</a:t>
            </a:r>
          </a:p>
          <a:p>
            <a:r>
              <a:rPr lang="en-US" sz="2000" dirty="0"/>
              <a:t>while (TRUE)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 smtClean="0"/>
              <a:t>	while </a:t>
            </a:r>
            <a:r>
              <a:rPr lang="en-US" sz="2000" dirty="0"/>
              <a:t>(turn != 0) /* loop */ ;</a:t>
            </a:r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critical_region</a:t>
            </a:r>
            <a:r>
              <a:rPr lang="en-US" sz="2000" dirty="0"/>
              <a:t>();</a:t>
            </a:r>
          </a:p>
          <a:p>
            <a:r>
              <a:rPr lang="en-US" sz="2000" dirty="0" smtClean="0"/>
              <a:t>	turn </a:t>
            </a:r>
            <a:r>
              <a:rPr lang="en-US" sz="2000" dirty="0"/>
              <a:t>= 1;</a:t>
            </a:r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noncritical_region</a:t>
            </a:r>
            <a:r>
              <a:rPr lang="en-US" sz="2000" dirty="0"/>
              <a:t>();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096000" y="896582"/>
            <a:ext cx="5760720" cy="255454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Process </a:t>
            </a:r>
            <a:r>
              <a:rPr lang="en-US" sz="2000" b="1" dirty="0" smtClean="0">
                <a:solidFill>
                  <a:schemeClr val="accent6"/>
                </a:solidFill>
              </a:rPr>
              <a:t>1</a:t>
            </a:r>
            <a:endParaRPr lang="en-US" sz="2000" b="1" dirty="0">
              <a:solidFill>
                <a:schemeClr val="accent6"/>
              </a:solidFill>
            </a:endParaRPr>
          </a:p>
          <a:p>
            <a:r>
              <a:rPr lang="en-US" sz="2000" dirty="0"/>
              <a:t>while (TRUE)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 smtClean="0"/>
              <a:t>	while </a:t>
            </a:r>
            <a:r>
              <a:rPr lang="en-US" sz="2000" dirty="0"/>
              <a:t>(turn != </a:t>
            </a:r>
            <a:r>
              <a:rPr lang="en-US" sz="2000" dirty="0" smtClean="0"/>
              <a:t>1) </a:t>
            </a:r>
            <a:r>
              <a:rPr lang="en-US" sz="2000" dirty="0"/>
              <a:t>/* loop */ ;</a:t>
            </a:r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critical_region</a:t>
            </a:r>
            <a:r>
              <a:rPr lang="en-US" sz="2000" dirty="0"/>
              <a:t>();</a:t>
            </a:r>
          </a:p>
          <a:p>
            <a:r>
              <a:rPr lang="en-US" sz="2000" dirty="0" smtClean="0"/>
              <a:t>	turn </a:t>
            </a:r>
            <a:r>
              <a:rPr lang="en-US" sz="2000" dirty="0"/>
              <a:t>= </a:t>
            </a:r>
            <a:r>
              <a:rPr lang="en-US" sz="2000" dirty="0" smtClean="0"/>
              <a:t>0;</a:t>
            </a:r>
            <a:endParaRPr lang="en-US" sz="2000" dirty="0"/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noncritical_region</a:t>
            </a:r>
            <a:r>
              <a:rPr lang="en-US" sz="2000" dirty="0"/>
              <a:t>();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699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7" grpId="0"/>
      <p:bldP spid="59" grpId="0"/>
      <p:bldP spid="61" grpId="0" animBg="1"/>
      <p:bldP spid="62" grpId="0"/>
      <p:bldP spid="64" grpId="0"/>
      <p:bldP spid="66" grpId="0" animBg="1"/>
      <p:bldP spid="67" grpId="0"/>
      <p:bldP spid="68" grpId="0" animBg="1"/>
      <p:bldP spid="69" grpId="0" animBg="1"/>
      <p:bldP spid="70" grpId="0" animBg="1"/>
      <p:bldP spid="71" grpId="0" animBg="1"/>
      <p:bldP spid="72" grpId="0" animBg="1"/>
      <p:bldP spid="74" grpId="0"/>
      <p:bldP spid="76" grpId="0"/>
      <p:bldP spid="77" grpId="0" animBg="1"/>
      <p:bldP spid="78" grpId="0" animBg="1"/>
      <p:bldP spid="79" grpId="0"/>
      <p:bldP spid="80" grpId="0" animBg="1"/>
      <p:bldP spid="81" grpId="0" animBg="1"/>
      <p:bldP spid="8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</a:t>
            </a:r>
            <a:r>
              <a:rPr lang="en-US" dirty="0" smtClean="0"/>
              <a:t>of Strict </a:t>
            </a:r>
            <a:r>
              <a:rPr lang="en-US" dirty="0"/>
              <a:t>alteration (Software approach)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Taking </a:t>
            </a:r>
            <a:r>
              <a:rPr lang="en-US" b="1" dirty="0">
                <a:solidFill>
                  <a:schemeClr val="accent6"/>
                </a:solidFill>
              </a:rPr>
              <a:t>turns is not a good idea when one of the processes is much slower</a:t>
            </a:r>
            <a:r>
              <a:rPr lang="en-US" dirty="0"/>
              <a:t> than the other</a:t>
            </a:r>
            <a:r>
              <a:rPr lang="en-US" dirty="0" smtClean="0"/>
              <a:t>.</a:t>
            </a:r>
          </a:p>
          <a:p>
            <a:r>
              <a:rPr lang="en-US" dirty="0"/>
              <a:t>Consider the following situation for two processes P0 and P1.</a:t>
            </a:r>
          </a:p>
          <a:p>
            <a:pPr lvl="1"/>
            <a:r>
              <a:rPr lang="en-US" dirty="0"/>
              <a:t>P0 leaves its critical region, set turn to 1, enters non critical region.</a:t>
            </a:r>
          </a:p>
          <a:p>
            <a:pPr lvl="1"/>
            <a:r>
              <a:rPr lang="en-US" dirty="0"/>
              <a:t>P1 enters and finishes its critical region, set turn to 0.</a:t>
            </a:r>
          </a:p>
          <a:p>
            <a:pPr lvl="1"/>
            <a:r>
              <a:rPr lang="en-US" dirty="0"/>
              <a:t>Now both P0 and P1 in non-critical region.</a:t>
            </a:r>
          </a:p>
          <a:p>
            <a:pPr lvl="1"/>
            <a:r>
              <a:rPr lang="en-US" dirty="0"/>
              <a:t>P0 finishes non critical region, enters critical region again, and leaves this region, set turn to 1.</a:t>
            </a:r>
          </a:p>
          <a:p>
            <a:pPr lvl="1"/>
            <a:r>
              <a:rPr lang="en-US" dirty="0"/>
              <a:t>P0 and P1 are now in non-critical region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483398" y="5008684"/>
            <a:ext cx="7589520" cy="53567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" name="Straight Connector 4"/>
          <p:cNvCxnSpPr/>
          <p:nvPr/>
        </p:nvCxnSpPr>
        <p:spPr>
          <a:xfrm>
            <a:off x="1483398" y="5877041"/>
            <a:ext cx="7589520" cy="0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" name="Straight Connector 5"/>
          <p:cNvCxnSpPr/>
          <p:nvPr/>
        </p:nvCxnSpPr>
        <p:spPr>
          <a:xfrm>
            <a:off x="1828801" y="4772126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7" name="Rectangle 6"/>
          <p:cNvSpPr/>
          <p:nvPr/>
        </p:nvSpPr>
        <p:spPr>
          <a:xfrm>
            <a:off x="1834274" y="4954230"/>
            <a:ext cx="2889847" cy="13579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727297" y="4772126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9" name="Straight Connector 8"/>
          <p:cNvCxnSpPr/>
          <p:nvPr/>
        </p:nvCxnSpPr>
        <p:spPr>
          <a:xfrm>
            <a:off x="6476722" y="4772126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0" name="Straight Connector 9"/>
          <p:cNvCxnSpPr/>
          <p:nvPr/>
        </p:nvCxnSpPr>
        <p:spPr>
          <a:xfrm>
            <a:off x="3119439" y="4772126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1" name="TextBox 10"/>
          <p:cNvSpPr txBox="1"/>
          <p:nvPr/>
        </p:nvSpPr>
        <p:spPr>
          <a:xfrm>
            <a:off x="1598125" y="607408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T1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97656" y="607408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T2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01871" y="607408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T3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51297" y="607408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T4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8866" y="4835656"/>
            <a:ext cx="1104900" cy="377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Process 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8866" y="5661731"/>
            <a:ext cx="1104900" cy="377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Process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34308" y="4527751"/>
            <a:ext cx="253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0 enters in critical region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823936" y="4731859"/>
            <a:ext cx="181533" cy="216876"/>
          </a:xfrm>
          <a:prstGeom prst="straightConnector1">
            <a:avLst/>
          </a:prstGeom>
          <a:noFill/>
          <a:ln w="38100" cap="flat" cmpd="sng" algn="ctr">
            <a:solidFill>
              <a:srgbClr val="8064A2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9" name="TextBox 18"/>
          <p:cNvSpPr txBox="1"/>
          <p:nvPr/>
        </p:nvSpPr>
        <p:spPr>
          <a:xfrm>
            <a:off x="3153057" y="5117540"/>
            <a:ext cx="1452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solidFill>
                  <a:prstClr val="black"/>
                </a:solidFill>
                <a:latin typeface="+mj-lt"/>
              </a:rPr>
              <a:t>1 attempt to enter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124138" y="5659891"/>
            <a:ext cx="155059" cy="177857"/>
          </a:xfrm>
          <a:prstGeom prst="straightConnector1">
            <a:avLst/>
          </a:prstGeom>
          <a:noFill/>
          <a:ln w="38100" cap="flat" cmpd="sng" algn="ctr">
            <a:solidFill>
              <a:srgbClr val="8064A2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1" name="TextBox 20"/>
          <p:cNvSpPr txBox="1"/>
          <p:nvPr/>
        </p:nvSpPr>
        <p:spPr>
          <a:xfrm>
            <a:off x="4931455" y="4527751"/>
            <a:ext cx="230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0 leaves critical region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733090" y="4791808"/>
            <a:ext cx="181533" cy="216876"/>
          </a:xfrm>
          <a:prstGeom prst="straightConnector1">
            <a:avLst/>
          </a:prstGeom>
          <a:noFill/>
          <a:ln w="38100" cap="flat" cmpd="sng" algn="ctr">
            <a:solidFill>
              <a:srgbClr val="8064A2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3" name="Rectangle 22"/>
          <p:cNvSpPr/>
          <p:nvPr/>
        </p:nvSpPr>
        <p:spPr>
          <a:xfrm>
            <a:off x="4728885" y="5783950"/>
            <a:ext cx="1743632" cy="163317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4154" y="5062251"/>
            <a:ext cx="144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solidFill>
                  <a:prstClr val="black"/>
                </a:solidFill>
                <a:latin typeface="+mj-lt"/>
              </a:rPr>
              <a:t>1 enters in critical region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724121" y="5556604"/>
            <a:ext cx="181533" cy="216876"/>
          </a:xfrm>
          <a:prstGeom prst="straightConnector1">
            <a:avLst/>
          </a:prstGeom>
          <a:noFill/>
          <a:ln w="38100" cap="flat" cmpd="sng" algn="ctr">
            <a:solidFill>
              <a:srgbClr val="8064A2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6" name="TextBox 25"/>
          <p:cNvSpPr txBox="1"/>
          <p:nvPr/>
        </p:nvSpPr>
        <p:spPr>
          <a:xfrm>
            <a:off x="6548716" y="5079094"/>
            <a:ext cx="146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solidFill>
                  <a:prstClr val="black"/>
                </a:solidFill>
                <a:latin typeface="+mj-lt"/>
              </a:rPr>
              <a:t>1 leaves critical region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479678" y="5631701"/>
            <a:ext cx="181533" cy="216876"/>
          </a:xfrm>
          <a:prstGeom prst="straightConnector1">
            <a:avLst/>
          </a:prstGeom>
          <a:noFill/>
          <a:ln w="38100" cap="flat" cmpd="sng" algn="ctr">
            <a:solidFill>
              <a:srgbClr val="8064A2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8" name="Right Brace 27"/>
          <p:cNvSpPr/>
          <p:nvPr/>
        </p:nvSpPr>
        <p:spPr>
          <a:xfrm rot="5400000">
            <a:off x="3815834" y="5180646"/>
            <a:ext cx="197045" cy="1589836"/>
          </a:xfrm>
          <a:prstGeom prst="righ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76021" y="6074084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1 Busy Wait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52152" y="4185261"/>
            <a:ext cx="342847" cy="3693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1722" y="4185261"/>
            <a:ext cx="342847" cy="3693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24322" y="4185261"/>
            <a:ext cx="342847" cy="3693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38516" y="4185261"/>
            <a:ext cx="342847" cy="3693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71522" y="4185261"/>
            <a:ext cx="342847" cy="3693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+mj-lt"/>
              </a:rPr>
              <a:t>0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7691716" y="4772126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38" name="TextBox 37"/>
          <p:cNvSpPr txBox="1"/>
          <p:nvPr/>
        </p:nvSpPr>
        <p:spPr>
          <a:xfrm>
            <a:off x="7463116" y="607408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T5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39316" y="4185261"/>
            <a:ext cx="342847" cy="3693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0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8346199" y="4778684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4" name="TextBox 43"/>
          <p:cNvSpPr txBox="1"/>
          <p:nvPr/>
        </p:nvSpPr>
        <p:spPr>
          <a:xfrm>
            <a:off x="8117599" y="608064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T6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8745994" y="4766357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6" name="TextBox 45"/>
          <p:cNvSpPr txBox="1"/>
          <p:nvPr/>
        </p:nvSpPr>
        <p:spPr>
          <a:xfrm>
            <a:off x="8517394" y="606831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T7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74547" y="4185261"/>
            <a:ext cx="342847" cy="3693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699769" y="4946588"/>
            <a:ext cx="640080" cy="13579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4430910" y="3784040"/>
            <a:ext cx="605394" cy="26670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/>
          <p:cNvSpPr/>
          <p:nvPr/>
        </p:nvSpPr>
        <p:spPr>
          <a:xfrm>
            <a:off x="6191193" y="3784040"/>
            <a:ext cx="605394" cy="26670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/>
          <p:cNvSpPr/>
          <p:nvPr/>
        </p:nvSpPr>
        <p:spPr>
          <a:xfrm>
            <a:off x="8039814" y="3790138"/>
            <a:ext cx="605394" cy="26670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08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1" grpId="0"/>
      <p:bldP spid="23" grpId="0" animBg="1"/>
      <p:bldP spid="24" grpId="0"/>
      <p:bldP spid="26" grpId="0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8" grpId="0"/>
      <p:bldP spid="39" grpId="0" animBg="1"/>
      <p:bldP spid="44" grpId="0"/>
      <p:bldP spid="46" grpId="0"/>
      <p:bldP spid="47" grpId="0" animBg="1"/>
      <p:bldP spid="42" grpId="0" animBg="1"/>
      <p:bldP spid="48" grpId="0" animBg="1"/>
      <p:bldP spid="49" grpId="0" animBg="1"/>
      <p:bldP spid="5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</a:t>
            </a:r>
            <a:r>
              <a:rPr lang="en-US" dirty="0" smtClean="0"/>
              <a:t>of Strict </a:t>
            </a:r>
            <a:r>
              <a:rPr lang="en-US" dirty="0"/>
              <a:t>alteration (Software approach)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Taking </a:t>
            </a:r>
            <a:r>
              <a:rPr lang="en-US" b="1" dirty="0">
                <a:solidFill>
                  <a:schemeClr val="accent6"/>
                </a:solidFill>
              </a:rPr>
              <a:t>turns is not a good idea when one of the processes is much slower</a:t>
            </a:r>
            <a:r>
              <a:rPr lang="en-US" dirty="0"/>
              <a:t> than the other</a:t>
            </a:r>
            <a:r>
              <a:rPr lang="en-US" dirty="0" smtClean="0"/>
              <a:t>.</a:t>
            </a:r>
          </a:p>
          <a:p>
            <a:r>
              <a:rPr lang="en-US" dirty="0"/>
              <a:t>Consider the following situation for two processes P0 and P1.</a:t>
            </a:r>
          </a:p>
          <a:p>
            <a:pPr lvl="1"/>
            <a:r>
              <a:rPr lang="en-US" dirty="0" smtClean="0"/>
              <a:t>P0 </a:t>
            </a:r>
            <a:r>
              <a:rPr lang="en-US" dirty="0"/>
              <a:t>finishes non critical region but cannot enter its critical region because turn = 1 and it is turn of P1 to enter the critical section.</a:t>
            </a:r>
          </a:p>
          <a:p>
            <a:pPr lvl="1"/>
            <a:r>
              <a:rPr lang="en-US" dirty="0"/>
              <a:t>Hence, P0 will be blocked by a process P1 which is not in critical region. This violates one of the conditions of mutual exclusion. </a:t>
            </a:r>
          </a:p>
          <a:p>
            <a:pPr lvl="1"/>
            <a:r>
              <a:rPr lang="en-US" dirty="0"/>
              <a:t>It wastes CPU time, so we should avoid busy waiting as much as we can. 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483398" y="5008684"/>
            <a:ext cx="7589520" cy="53567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" name="Straight Connector 4"/>
          <p:cNvCxnSpPr/>
          <p:nvPr/>
        </p:nvCxnSpPr>
        <p:spPr>
          <a:xfrm>
            <a:off x="1483398" y="5877041"/>
            <a:ext cx="7589520" cy="0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" name="Straight Connector 5"/>
          <p:cNvCxnSpPr/>
          <p:nvPr/>
        </p:nvCxnSpPr>
        <p:spPr>
          <a:xfrm>
            <a:off x="1828801" y="4772126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7" name="Rectangle 6"/>
          <p:cNvSpPr/>
          <p:nvPr/>
        </p:nvSpPr>
        <p:spPr>
          <a:xfrm>
            <a:off x="1834274" y="4954230"/>
            <a:ext cx="2889847" cy="13579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727297" y="4772126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9" name="Straight Connector 8"/>
          <p:cNvCxnSpPr/>
          <p:nvPr/>
        </p:nvCxnSpPr>
        <p:spPr>
          <a:xfrm>
            <a:off x="6476722" y="4772126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0" name="Straight Connector 9"/>
          <p:cNvCxnSpPr/>
          <p:nvPr/>
        </p:nvCxnSpPr>
        <p:spPr>
          <a:xfrm>
            <a:off x="3119439" y="4772126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1" name="TextBox 10"/>
          <p:cNvSpPr txBox="1"/>
          <p:nvPr/>
        </p:nvSpPr>
        <p:spPr>
          <a:xfrm>
            <a:off x="1598125" y="607408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T1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97656" y="607408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T2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01871" y="607408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T3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51297" y="607408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T4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8866" y="4835656"/>
            <a:ext cx="1104900" cy="377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Process 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8866" y="5661731"/>
            <a:ext cx="1104900" cy="377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Process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34308" y="4527751"/>
            <a:ext cx="253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0 enters in critical region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823936" y="4731859"/>
            <a:ext cx="181533" cy="216876"/>
          </a:xfrm>
          <a:prstGeom prst="straightConnector1">
            <a:avLst/>
          </a:prstGeom>
          <a:noFill/>
          <a:ln w="38100" cap="flat" cmpd="sng" algn="ctr">
            <a:solidFill>
              <a:srgbClr val="8064A2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9" name="TextBox 18"/>
          <p:cNvSpPr txBox="1"/>
          <p:nvPr/>
        </p:nvSpPr>
        <p:spPr>
          <a:xfrm>
            <a:off x="3153057" y="5117540"/>
            <a:ext cx="1452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solidFill>
                  <a:prstClr val="black"/>
                </a:solidFill>
                <a:latin typeface="+mj-lt"/>
              </a:rPr>
              <a:t>1 attempt to enter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124138" y="5659891"/>
            <a:ext cx="155059" cy="177857"/>
          </a:xfrm>
          <a:prstGeom prst="straightConnector1">
            <a:avLst/>
          </a:prstGeom>
          <a:noFill/>
          <a:ln w="38100" cap="flat" cmpd="sng" algn="ctr">
            <a:solidFill>
              <a:srgbClr val="8064A2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1" name="TextBox 20"/>
          <p:cNvSpPr txBox="1"/>
          <p:nvPr/>
        </p:nvSpPr>
        <p:spPr>
          <a:xfrm>
            <a:off x="4931455" y="4527751"/>
            <a:ext cx="230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0 leaves critical region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733090" y="4791808"/>
            <a:ext cx="181533" cy="216876"/>
          </a:xfrm>
          <a:prstGeom prst="straightConnector1">
            <a:avLst/>
          </a:prstGeom>
          <a:noFill/>
          <a:ln w="38100" cap="flat" cmpd="sng" algn="ctr">
            <a:solidFill>
              <a:srgbClr val="8064A2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3" name="Rectangle 22"/>
          <p:cNvSpPr/>
          <p:nvPr/>
        </p:nvSpPr>
        <p:spPr>
          <a:xfrm>
            <a:off x="4728885" y="5783950"/>
            <a:ext cx="1743632" cy="163317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4154" y="5062251"/>
            <a:ext cx="144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solidFill>
                  <a:prstClr val="black"/>
                </a:solidFill>
                <a:latin typeface="+mj-lt"/>
              </a:rPr>
              <a:t>1 enters in critical region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724121" y="5556604"/>
            <a:ext cx="181533" cy="216876"/>
          </a:xfrm>
          <a:prstGeom prst="straightConnector1">
            <a:avLst/>
          </a:prstGeom>
          <a:noFill/>
          <a:ln w="38100" cap="flat" cmpd="sng" algn="ctr">
            <a:solidFill>
              <a:srgbClr val="8064A2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6" name="TextBox 25"/>
          <p:cNvSpPr txBox="1"/>
          <p:nvPr/>
        </p:nvSpPr>
        <p:spPr>
          <a:xfrm>
            <a:off x="6548716" y="5079094"/>
            <a:ext cx="146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solidFill>
                  <a:prstClr val="black"/>
                </a:solidFill>
                <a:latin typeface="+mj-lt"/>
              </a:rPr>
              <a:t>1 leaves critical region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479678" y="5631701"/>
            <a:ext cx="181533" cy="216876"/>
          </a:xfrm>
          <a:prstGeom prst="straightConnector1">
            <a:avLst/>
          </a:prstGeom>
          <a:noFill/>
          <a:ln w="38100" cap="flat" cmpd="sng" algn="ctr">
            <a:solidFill>
              <a:srgbClr val="8064A2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8" name="Right Brace 27"/>
          <p:cNvSpPr/>
          <p:nvPr/>
        </p:nvSpPr>
        <p:spPr>
          <a:xfrm rot="5400000">
            <a:off x="3815834" y="5180646"/>
            <a:ext cx="197045" cy="1589836"/>
          </a:xfrm>
          <a:prstGeom prst="righ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76021" y="6074084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1 Busy Wait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52152" y="4185261"/>
            <a:ext cx="342847" cy="3693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1722" y="4185261"/>
            <a:ext cx="342847" cy="3693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24322" y="4185261"/>
            <a:ext cx="342847" cy="3693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38516" y="4185261"/>
            <a:ext cx="342847" cy="3693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71522" y="4185261"/>
            <a:ext cx="342847" cy="3693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+mj-lt"/>
              </a:rPr>
              <a:t>0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7691716" y="4772126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38" name="TextBox 37"/>
          <p:cNvSpPr txBox="1"/>
          <p:nvPr/>
        </p:nvSpPr>
        <p:spPr>
          <a:xfrm>
            <a:off x="7463116" y="607408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T5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39316" y="4185261"/>
            <a:ext cx="342847" cy="3693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0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8346199" y="4778684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4" name="TextBox 43"/>
          <p:cNvSpPr txBox="1"/>
          <p:nvPr/>
        </p:nvSpPr>
        <p:spPr>
          <a:xfrm>
            <a:off x="8117599" y="608064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T6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8745994" y="4766357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6" name="TextBox 45"/>
          <p:cNvSpPr txBox="1"/>
          <p:nvPr/>
        </p:nvSpPr>
        <p:spPr>
          <a:xfrm>
            <a:off x="8517394" y="606831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T7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74547" y="4185261"/>
            <a:ext cx="342847" cy="3693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699769" y="4946588"/>
            <a:ext cx="640080" cy="13579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4430910" y="3784040"/>
            <a:ext cx="605394" cy="26670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/>
          <p:cNvSpPr/>
          <p:nvPr/>
        </p:nvSpPr>
        <p:spPr>
          <a:xfrm>
            <a:off x="6191193" y="3784040"/>
            <a:ext cx="605394" cy="26670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/>
          <p:cNvSpPr/>
          <p:nvPr/>
        </p:nvSpPr>
        <p:spPr>
          <a:xfrm>
            <a:off x="8039814" y="3790138"/>
            <a:ext cx="605394" cy="26670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TextBox 50"/>
          <p:cNvSpPr txBox="1"/>
          <p:nvPr/>
        </p:nvSpPr>
        <p:spPr>
          <a:xfrm>
            <a:off x="8760513" y="4272465"/>
            <a:ext cx="1452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prstClr val="black"/>
                </a:solidFill>
                <a:latin typeface="+mj-lt"/>
              </a:rPr>
              <a:t>0 </a:t>
            </a:r>
            <a:r>
              <a:rPr lang="en-US" kern="0" dirty="0">
                <a:solidFill>
                  <a:prstClr val="black"/>
                </a:solidFill>
                <a:latin typeface="+mj-lt"/>
              </a:rPr>
              <a:t>attempt to enter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8731594" y="4814816"/>
            <a:ext cx="155059" cy="177857"/>
          </a:xfrm>
          <a:prstGeom prst="straightConnector1">
            <a:avLst/>
          </a:prstGeom>
          <a:noFill/>
          <a:ln w="38100" cap="flat" cmpd="sng" algn="ctr">
            <a:solidFill>
              <a:srgbClr val="8064A2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53" name="TextBox 52"/>
          <p:cNvSpPr txBox="1"/>
          <p:nvPr/>
        </p:nvSpPr>
        <p:spPr>
          <a:xfrm>
            <a:off x="8883477" y="5229009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1 Busy Wait</a:t>
            </a:r>
          </a:p>
        </p:txBody>
      </p:sp>
      <p:sp>
        <p:nvSpPr>
          <p:cNvPr id="54" name="Right Brace 53"/>
          <p:cNvSpPr/>
          <p:nvPr/>
        </p:nvSpPr>
        <p:spPr>
          <a:xfrm rot="5400000">
            <a:off x="9453968" y="4304056"/>
            <a:ext cx="197045" cy="1589836"/>
          </a:xfrm>
          <a:prstGeom prst="righ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71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/>
      <p:bldP spid="5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TSL (Test and Set Lock) instruction (Hardware approach)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– 2.4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5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TSL (Test and Set Lock) instruction (Hardware approach)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enter_region</a:t>
            </a:r>
            <a:r>
              <a:rPr lang="en-US" dirty="0"/>
              <a:t>:      </a:t>
            </a:r>
            <a:r>
              <a:rPr lang="en-US" dirty="0">
                <a:solidFill>
                  <a:schemeClr val="accent6"/>
                </a:solidFill>
              </a:rPr>
              <a:t>(Before entering its critical region, </a:t>
            </a:r>
            <a:r>
              <a:rPr lang="en-US" dirty="0">
                <a:solidFill>
                  <a:schemeClr val="tx2"/>
                </a:solidFill>
              </a:rPr>
              <a:t>process calls </a:t>
            </a:r>
            <a:r>
              <a:rPr lang="en-US" dirty="0" err="1">
                <a:solidFill>
                  <a:schemeClr val="tx2"/>
                </a:solidFill>
              </a:rPr>
              <a:t>enter_region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  <a:p>
            <a:pPr marL="876300" lvl="2" indent="1579563">
              <a:buNone/>
            </a:pPr>
            <a:r>
              <a:rPr lang="en-US" dirty="0" smtClean="0"/>
              <a:t>TSL </a:t>
            </a:r>
            <a:r>
              <a:rPr lang="en-US" dirty="0"/>
              <a:t>REGISTER</a:t>
            </a:r>
            <a:r>
              <a:rPr lang="en-US" dirty="0" smtClean="0"/>
              <a:t>, LOCK</a:t>
            </a:r>
            <a:r>
              <a:rPr lang="en-US" dirty="0"/>
              <a:t>	</a:t>
            </a:r>
            <a:r>
              <a:rPr lang="en-US" dirty="0" smtClean="0"/>
              <a:t>|</a:t>
            </a:r>
            <a:r>
              <a:rPr lang="en-US" dirty="0"/>
              <a:t>copy lock variable to register set lock to 1</a:t>
            </a:r>
          </a:p>
          <a:p>
            <a:pPr marL="876300" lvl="2" indent="1579563">
              <a:buNone/>
            </a:pPr>
            <a:r>
              <a:rPr lang="en-US" dirty="0" smtClean="0"/>
              <a:t>CMP </a:t>
            </a:r>
            <a:r>
              <a:rPr lang="en-US" dirty="0"/>
              <a:t>REGISTER</a:t>
            </a:r>
            <a:r>
              <a:rPr lang="en-US" dirty="0" smtClean="0"/>
              <a:t>, #</a:t>
            </a:r>
            <a:r>
              <a:rPr lang="en-US" dirty="0"/>
              <a:t>0	|was </a:t>
            </a:r>
            <a:r>
              <a:rPr lang="en-US" dirty="0" smtClean="0"/>
              <a:t>register </a:t>
            </a:r>
            <a:r>
              <a:rPr lang="en-US" dirty="0"/>
              <a:t>variable 0?</a:t>
            </a:r>
          </a:p>
          <a:p>
            <a:pPr marL="876300" lvl="2" indent="1579563">
              <a:buNone/>
            </a:pPr>
            <a:r>
              <a:rPr lang="en-US" dirty="0" smtClean="0"/>
              <a:t>JNE </a:t>
            </a:r>
            <a:r>
              <a:rPr lang="en-US" dirty="0" err="1"/>
              <a:t>enter_region</a:t>
            </a:r>
            <a:r>
              <a:rPr lang="en-US" dirty="0"/>
              <a:t>	|if it was nonzero, lock was set, so loop</a:t>
            </a:r>
          </a:p>
          <a:p>
            <a:pPr marL="876300" lvl="2" indent="1579563">
              <a:buNone/>
            </a:pPr>
            <a:r>
              <a:rPr lang="en-US" dirty="0" smtClean="0"/>
              <a:t>RET</a:t>
            </a:r>
            <a:r>
              <a:rPr lang="en-US" dirty="0"/>
              <a:t>		</a:t>
            </a:r>
            <a:r>
              <a:rPr lang="en-US" dirty="0" smtClean="0"/>
              <a:t>|</a:t>
            </a:r>
            <a:r>
              <a:rPr lang="en-US" dirty="0"/>
              <a:t>return to caller: critical region entered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leave_region</a:t>
            </a:r>
            <a:r>
              <a:rPr lang="en-US" dirty="0"/>
              <a:t>:      </a:t>
            </a:r>
            <a:r>
              <a:rPr lang="en-US" dirty="0">
                <a:solidFill>
                  <a:schemeClr val="accent6"/>
                </a:solidFill>
              </a:rPr>
              <a:t>(When process wants to leave critical region, </a:t>
            </a:r>
            <a:r>
              <a:rPr lang="en-US" dirty="0" smtClean="0">
                <a:solidFill>
                  <a:schemeClr val="tx2"/>
                </a:solidFill>
              </a:rPr>
              <a:t>process calls </a:t>
            </a:r>
            <a:r>
              <a:rPr lang="en-US" dirty="0" err="1">
                <a:solidFill>
                  <a:schemeClr val="tx2"/>
                </a:solidFill>
              </a:rPr>
              <a:t>leave_region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  <a:p>
            <a:pPr marL="876300" lvl="2" indent="1579563">
              <a:buNone/>
            </a:pPr>
            <a:r>
              <a:rPr lang="en-US" dirty="0" smtClean="0"/>
              <a:t>MOVE </a:t>
            </a:r>
            <a:r>
              <a:rPr lang="en-US" dirty="0"/>
              <a:t>LOCK</a:t>
            </a:r>
            <a:r>
              <a:rPr lang="en-US" dirty="0" smtClean="0"/>
              <a:t>, #</a:t>
            </a:r>
            <a:r>
              <a:rPr lang="en-US" dirty="0"/>
              <a:t>0	|store 0 in lock variable</a:t>
            </a:r>
          </a:p>
          <a:p>
            <a:pPr marL="876300" lvl="2" indent="1579563">
              <a:buNone/>
            </a:pPr>
            <a:r>
              <a:rPr lang="en-US" dirty="0" smtClean="0"/>
              <a:t>RET</a:t>
            </a:r>
            <a:r>
              <a:rPr lang="en-US" dirty="0"/>
              <a:t>		</a:t>
            </a:r>
            <a:r>
              <a:rPr lang="en-US" dirty="0" smtClean="0"/>
              <a:t>|</a:t>
            </a:r>
            <a:r>
              <a:rPr lang="en-US" dirty="0"/>
              <a:t>return to </a:t>
            </a:r>
            <a:r>
              <a:rPr lang="en-US" dirty="0" smtClean="0"/>
              <a:t>caller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483398" y="5102813"/>
            <a:ext cx="7589520" cy="53567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" name="Straight Connector 4"/>
          <p:cNvCxnSpPr/>
          <p:nvPr/>
        </p:nvCxnSpPr>
        <p:spPr>
          <a:xfrm>
            <a:off x="1483398" y="5971170"/>
            <a:ext cx="7589520" cy="0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" name="Straight Connector 5"/>
          <p:cNvCxnSpPr/>
          <p:nvPr/>
        </p:nvCxnSpPr>
        <p:spPr>
          <a:xfrm>
            <a:off x="1828801" y="4866255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7" name="Rectangle 6"/>
          <p:cNvSpPr/>
          <p:nvPr/>
        </p:nvSpPr>
        <p:spPr>
          <a:xfrm>
            <a:off x="1834274" y="5048359"/>
            <a:ext cx="2889847" cy="13579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727297" y="4866255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9" name="Straight Connector 8"/>
          <p:cNvCxnSpPr/>
          <p:nvPr/>
        </p:nvCxnSpPr>
        <p:spPr>
          <a:xfrm>
            <a:off x="6476722" y="4866255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1" name="TextBox 10"/>
          <p:cNvSpPr txBox="1"/>
          <p:nvPr/>
        </p:nvSpPr>
        <p:spPr>
          <a:xfrm>
            <a:off x="1598125" y="616821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T1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01871" y="616821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 smtClean="0">
                <a:solidFill>
                  <a:prstClr val="black"/>
                </a:solidFill>
                <a:latin typeface="+mj-lt"/>
              </a:rPr>
              <a:t>T2</a:t>
            </a:r>
            <a:endParaRPr lang="en-US" kern="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51297" y="616821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 smtClean="0">
                <a:solidFill>
                  <a:prstClr val="black"/>
                </a:solidFill>
                <a:latin typeface="+mj-lt"/>
              </a:rPr>
              <a:t>T3</a:t>
            </a:r>
            <a:endParaRPr lang="en-US" kern="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8866" y="4929785"/>
            <a:ext cx="1104900" cy="377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Process 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8866" y="5755860"/>
            <a:ext cx="1104900" cy="377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Process 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28885" y="5878079"/>
            <a:ext cx="1743632" cy="163317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832540" y="4341798"/>
            <a:ext cx="1594759" cy="376762"/>
            <a:chOff x="3048000" y="4728638"/>
            <a:chExt cx="1594759" cy="376762"/>
          </a:xfrm>
        </p:grpSpPr>
        <p:sp>
          <p:nvSpPr>
            <p:cNvPr id="59" name="Rectangle 58"/>
            <p:cNvSpPr/>
            <p:nvPr/>
          </p:nvSpPr>
          <p:spPr>
            <a:xfrm>
              <a:off x="3048000" y="4728650"/>
              <a:ext cx="990600" cy="376750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Register</a:t>
              </a:r>
              <a:endParaRPr lang="en-IN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033159" y="4728638"/>
              <a:ext cx="609600" cy="376750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1" name="Rectangle 60"/>
          <p:cNvSpPr/>
          <p:nvPr/>
        </p:nvSpPr>
        <p:spPr>
          <a:xfrm>
            <a:off x="1817699" y="4341810"/>
            <a:ext cx="609599" cy="376750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62" name="Oval 61"/>
          <p:cNvSpPr/>
          <p:nvPr/>
        </p:nvSpPr>
        <p:spPr>
          <a:xfrm>
            <a:off x="1759475" y="4881594"/>
            <a:ext cx="150330" cy="46932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655306" y="4888644"/>
            <a:ext cx="150330" cy="46932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>
            <a:endCxn id="60" idx="3"/>
          </p:cNvCxnSpPr>
          <p:nvPr/>
        </p:nvCxnSpPr>
        <p:spPr>
          <a:xfrm flipH="1">
            <a:off x="2427299" y="4525846"/>
            <a:ext cx="543833" cy="432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6" t="5503" r="20336"/>
          <a:stretch/>
        </p:blipFill>
        <p:spPr>
          <a:xfrm>
            <a:off x="2962770" y="4018234"/>
            <a:ext cx="452045" cy="7200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3877" r="20465" b="3518"/>
          <a:stretch/>
        </p:blipFill>
        <p:spPr>
          <a:xfrm>
            <a:off x="2971132" y="3995594"/>
            <a:ext cx="441325" cy="71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2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TSL (Test and Set Lock) instruction (Hardware approach)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and Set Lock Instruction</a:t>
            </a:r>
          </a:p>
          <a:p>
            <a:pPr lvl="1"/>
            <a:r>
              <a:rPr lang="en-US" dirty="0"/>
              <a:t>TSL REGISTER, LOCK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reads the contents of the memory word lock into register RX </a:t>
            </a:r>
            <a:r>
              <a:rPr lang="en-US" dirty="0"/>
              <a:t>and then </a:t>
            </a:r>
            <a:r>
              <a:rPr lang="en-US" dirty="0">
                <a:solidFill>
                  <a:schemeClr val="accent6"/>
                </a:solidFill>
              </a:rPr>
              <a:t>stores a nonzero value at the memory address lock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operations of reading the word and storing into it are guaranteed to be indivisible</a:t>
            </a:r>
            <a:r>
              <a:rPr lang="en-US" dirty="0"/>
              <a:t>—no other processor can access the memory word until the instruction is finished. </a:t>
            </a:r>
          </a:p>
          <a:p>
            <a:pPr lvl="1"/>
            <a:r>
              <a:rPr lang="en-US" dirty="0"/>
              <a:t>The CPU executing the TSL instruction locks the memory bus to prohibit other CPUs from accessing memory until it is done.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483398" y="5102813"/>
            <a:ext cx="7589520" cy="53567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" name="Straight Connector 4"/>
          <p:cNvCxnSpPr/>
          <p:nvPr/>
        </p:nvCxnSpPr>
        <p:spPr>
          <a:xfrm>
            <a:off x="1483398" y="5971170"/>
            <a:ext cx="7589520" cy="0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" name="Straight Connector 5"/>
          <p:cNvCxnSpPr/>
          <p:nvPr/>
        </p:nvCxnSpPr>
        <p:spPr>
          <a:xfrm>
            <a:off x="1828801" y="4866255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7" name="Rectangle 6"/>
          <p:cNvSpPr/>
          <p:nvPr/>
        </p:nvSpPr>
        <p:spPr>
          <a:xfrm>
            <a:off x="1834274" y="5048359"/>
            <a:ext cx="2889847" cy="13579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727297" y="4866255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9" name="Straight Connector 8"/>
          <p:cNvCxnSpPr/>
          <p:nvPr/>
        </p:nvCxnSpPr>
        <p:spPr>
          <a:xfrm>
            <a:off x="6476722" y="4866255"/>
            <a:ext cx="0" cy="1295400"/>
          </a:xfrm>
          <a:prstGeom prst="line">
            <a:avLst/>
          </a:prstGeom>
          <a:noFill/>
          <a:ln w="19050" cap="flat" cmpd="sng" algn="ctr">
            <a:solidFill>
              <a:srgbClr val="C0504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1" name="TextBox 10"/>
          <p:cNvSpPr txBox="1"/>
          <p:nvPr/>
        </p:nvSpPr>
        <p:spPr>
          <a:xfrm>
            <a:off x="1598125" y="616821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T1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01871" y="616821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 smtClean="0">
                <a:solidFill>
                  <a:prstClr val="black"/>
                </a:solidFill>
                <a:latin typeface="+mj-lt"/>
              </a:rPr>
              <a:t>T2</a:t>
            </a:r>
            <a:endParaRPr lang="en-US" kern="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51297" y="616821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 smtClean="0">
                <a:solidFill>
                  <a:prstClr val="black"/>
                </a:solidFill>
                <a:latin typeface="+mj-lt"/>
              </a:rPr>
              <a:t>T3</a:t>
            </a:r>
            <a:endParaRPr lang="en-US" kern="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8866" y="4929785"/>
            <a:ext cx="1104900" cy="377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Process 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8866" y="5755860"/>
            <a:ext cx="1104900" cy="377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black"/>
                </a:solidFill>
                <a:latin typeface="+mj-lt"/>
              </a:rPr>
              <a:t>Process 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28885" y="5878079"/>
            <a:ext cx="1743632" cy="163317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832540" y="4341798"/>
            <a:ext cx="1594759" cy="376762"/>
            <a:chOff x="3048000" y="4728638"/>
            <a:chExt cx="1594759" cy="376762"/>
          </a:xfrm>
        </p:grpSpPr>
        <p:sp>
          <p:nvSpPr>
            <p:cNvPr id="59" name="Rectangle 58"/>
            <p:cNvSpPr/>
            <p:nvPr/>
          </p:nvSpPr>
          <p:spPr>
            <a:xfrm>
              <a:off x="3048000" y="4728650"/>
              <a:ext cx="990600" cy="376750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Register</a:t>
              </a:r>
              <a:endParaRPr lang="en-IN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033159" y="4728638"/>
              <a:ext cx="609600" cy="376750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1" name="Rectangle 60"/>
          <p:cNvSpPr/>
          <p:nvPr/>
        </p:nvSpPr>
        <p:spPr>
          <a:xfrm>
            <a:off x="1817699" y="4341810"/>
            <a:ext cx="609599" cy="376750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62" name="Oval 61"/>
          <p:cNvSpPr/>
          <p:nvPr/>
        </p:nvSpPr>
        <p:spPr>
          <a:xfrm>
            <a:off x="1759475" y="4881594"/>
            <a:ext cx="150330" cy="46932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655306" y="4888644"/>
            <a:ext cx="150330" cy="46932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>
            <a:endCxn id="60" idx="3"/>
          </p:cNvCxnSpPr>
          <p:nvPr/>
        </p:nvCxnSpPr>
        <p:spPr>
          <a:xfrm flipH="1">
            <a:off x="2427299" y="4525846"/>
            <a:ext cx="543833" cy="432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6" t="5503" r="20336"/>
          <a:stretch/>
        </p:blipFill>
        <p:spPr>
          <a:xfrm>
            <a:off x="2962770" y="4018234"/>
            <a:ext cx="452045" cy="7200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3877" r="20465" b="3518"/>
          <a:stretch/>
        </p:blipFill>
        <p:spPr>
          <a:xfrm>
            <a:off x="2971132" y="3995594"/>
            <a:ext cx="441325" cy="71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2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Exchange instruction </a:t>
            </a:r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/>
            </a:r>
            <a:b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</a:br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(</a:t>
            </a:r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Hardware approach)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– 2.5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7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IPC, Race Conditions, Critical Section, Mutual Exclusion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3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instruction (Hardware approach)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enter_region</a:t>
            </a:r>
            <a:r>
              <a:rPr lang="en-US" dirty="0"/>
              <a:t>:      </a:t>
            </a:r>
            <a:r>
              <a:rPr lang="en-US" dirty="0">
                <a:solidFill>
                  <a:schemeClr val="accent6"/>
                </a:solidFill>
              </a:rPr>
              <a:t>(Before entering its critical region, </a:t>
            </a:r>
            <a:r>
              <a:rPr lang="en-US" dirty="0">
                <a:solidFill>
                  <a:schemeClr val="tx2"/>
                </a:solidFill>
              </a:rPr>
              <a:t>process calls </a:t>
            </a:r>
            <a:r>
              <a:rPr lang="en-US" dirty="0" err="1">
                <a:solidFill>
                  <a:schemeClr val="tx2"/>
                </a:solidFill>
              </a:rPr>
              <a:t>enter_region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  <a:p>
            <a:pPr marL="876300" lvl="2" indent="1579563">
              <a:buNone/>
            </a:pPr>
            <a:r>
              <a:rPr lang="en-US" dirty="0" smtClean="0"/>
              <a:t>MOVE </a:t>
            </a:r>
            <a:r>
              <a:rPr lang="en-US" dirty="0"/>
              <a:t>REGISTER</a:t>
            </a:r>
            <a:r>
              <a:rPr lang="en-US" dirty="0" smtClean="0"/>
              <a:t>, #</a:t>
            </a:r>
            <a:r>
              <a:rPr lang="en-US" dirty="0"/>
              <a:t>1	|put 1 in the register</a:t>
            </a:r>
          </a:p>
          <a:p>
            <a:pPr marL="876300" lvl="2" indent="1579563">
              <a:buNone/>
            </a:pPr>
            <a:r>
              <a:rPr lang="en-US" dirty="0" smtClean="0"/>
              <a:t>XCHG REGISTER ,</a:t>
            </a:r>
            <a:r>
              <a:rPr lang="en-US" dirty="0"/>
              <a:t>LOCK	|swap content of register &amp; lock variable</a:t>
            </a:r>
          </a:p>
          <a:p>
            <a:pPr marL="876300" lvl="2" indent="1579563">
              <a:buNone/>
            </a:pPr>
            <a:r>
              <a:rPr lang="en-US" dirty="0" smtClean="0"/>
              <a:t>CMP </a:t>
            </a:r>
            <a:r>
              <a:rPr lang="en-US" dirty="0"/>
              <a:t>REGISTER</a:t>
            </a:r>
            <a:r>
              <a:rPr lang="en-US" dirty="0" smtClean="0"/>
              <a:t>, #</a:t>
            </a:r>
            <a:r>
              <a:rPr lang="en-US" dirty="0"/>
              <a:t>0	|was </a:t>
            </a:r>
            <a:r>
              <a:rPr lang="en-US" dirty="0" smtClean="0"/>
              <a:t>register variable </a:t>
            </a:r>
            <a:r>
              <a:rPr lang="en-US" dirty="0"/>
              <a:t>0?</a:t>
            </a:r>
          </a:p>
          <a:p>
            <a:pPr marL="876300" lvl="2" indent="1579563">
              <a:buNone/>
            </a:pPr>
            <a:r>
              <a:rPr lang="en-US" dirty="0" smtClean="0"/>
              <a:t>JNE </a:t>
            </a:r>
            <a:r>
              <a:rPr lang="en-US" dirty="0" err="1"/>
              <a:t>enter_region</a:t>
            </a:r>
            <a:r>
              <a:rPr lang="en-US" dirty="0"/>
              <a:t>	|if it was nonzero, lock was set, so loop</a:t>
            </a:r>
          </a:p>
          <a:p>
            <a:pPr marL="876300" lvl="2" indent="1579563">
              <a:buNone/>
            </a:pPr>
            <a:r>
              <a:rPr lang="en-US" dirty="0" smtClean="0"/>
              <a:t>RET</a:t>
            </a:r>
            <a:r>
              <a:rPr lang="en-US" dirty="0"/>
              <a:t>		</a:t>
            </a:r>
            <a:r>
              <a:rPr lang="en-US" dirty="0" smtClean="0"/>
              <a:t>|</a:t>
            </a:r>
            <a:r>
              <a:rPr lang="en-US" dirty="0"/>
              <a:t>return to caller: critical region entered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leave_region</a:t>
            </a:r>
            <a:r>
              <a:rPr lang="en-US" dirty="0"/>
              <a:t>:      </a:t>
            </a:r>
            <a:r>
              <a:rPr lang="en-US" dirty="0">
                <a:solidFill>
                  <a:schemeClr val="accent6"/>
                </a:solidFill>
              </a:rPr>
              <a:t>(When process wants to leave critical region, </a:t>
            </a:r>
            <a:r>
              <a:rPr lang="en-US" dirty="0" smtClean="0">
                <a:solidFill>
                  <a:schemeClr val="tx2"/>
                </a:solidFill>
              </a:rPr>
              <a:t>process calls </a:t>
            </a:r>
            <a:r>
              <a:rPr lang="en-US" dirty="0" err="1">
                <a:solidFill>
                  <a:schemeClr val="tx2"/>
                </a:solidFill>
              </a:rPr>
              <a:t>leave_region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  <a:p>
            <a:pPr marL="876300" lvl="2" indent="1579563">
              <a:buNone/>
            </a:pPr>
            <a:r>
              <a:rPr lang="en-US" dirty="0"/>
              <a:t>MOVE LOCK</a:t>
            </a:r>
            <a:r>
              <a:rPr lang="en-US" dirty="0" smtClean="0"/>
              <a:t>, #</a:t>
            </a:r>
            <a:r>
              <a:rPr lang="en-US" dirty="0"/>
              <a:t>0	</a:t>
            </a:r>
            <a:r>
              <a:rPr lang="en-US" dirty="0" smtClean="0"/>
              <a:t>|</a:t>
            </a:r>
            <a:r>
              <a:rPr lang="en-US" dirty="0"/>
              <a:t>store 0 in lock variable 	</a:t>
            </a:r>
          </a:p>
          <a:p>
            <a:pPr marL="876300" lvl="2" indent="1579563">
              <a:buNone/>
            </a:pPr>
            <a:r>
              <a:rPr lang="en-US" dirty="0"/>
              <a:t>RET		</a:t>
            </a:r>
            <a:r>
              <a:rPr lang="en-US" dirty="0" smtClean="0"/>
              <a:t>|</a:t>
            </a:r>
            <a:r>
              <a:rPr lang="en-US" dirty="0"/>
              <a:t>return to caller</a:t>
            </a:r>
          </a:p>
        </p:txBody>
      </p:sp>
    </p:spTree>
    <p:extLst>
      <p:ext uri="{BB962C8B-B14F-4D97-AF65-F5344CB8AC3E}">
        <p14:creationId xmlns:p14="http://schemas.microsoft.com/office/powerpoint/2010/main" val="10526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Dekker’s solution </a:t>
            </a:r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/>
            </a:r>
            <a:b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</a:br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(</a:t>
            </a:r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Software approach)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– 2.6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7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Dekker’s solution (Software approach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  <a:p>
            <a:pPr marL="0" indent="0">
              <a:buNone/>
            </a:pPr>
            <a:r>
              <a:rPr lang="en-US" dirty="0"/>
              <a:t>	variables</a:t>
            </a:r>
          </a:p>
          <a:p>
            <a:pPr marL="0" indent="0">
              <a:buNone/>
              <a:tabLst>
                <a:tab pos="685800" algn="l"/>
                <a:tab pos="914400" algn="l"/>
                <a:tab pos="2057400" algn="l"/>
              </a:tabLst>
            </a:pPr>
            <a:r>
              <a:rPr lang="en-US" dirty="0"/>
              <a:t>        </a:t>
            </a:r>
            <a:r>
              <a:rPr lang="en-US" dirty="0" smtClean="0"/>
              <a:t>			</a:t>
            </a:r>
            <a:r>
              <a:rPr lang="en-US" dirty="0" err="1" smtClean="0"/>
              <a:t>wants_to_enter</a:t>
            </a:r>
            <a:r>
              <a:rPr lang="en-US" dirty="0" smtClean="0"/>
              <a:t> </a:t>
            </a:r>
            <a:r>
              <a:rPr lang="en-US" dirty="0"/>
              <a:t>[2</a:t>
            </a:r>
            <a:r>
              <a:rPr lang="en-US" dirty="0" smtClean="0"/>
              <a:t>]	</a:t>
            </a:r>
            <a:r>
              <a:rPr lang="en-US" dirty="0" smtClean="0">
                <a:solidFill>
                  <a:schemeClr val="tx2"/>
                </a:solidFill>
              </a:rPr>
              <a:t>//array </a:t>
            </a:r>
            <a:r>
              <a:rPr lang="en-US" dirty="0">
                <a:solidFill>
                  <a:schemeClr val="tx2"/>
                </a:solidFill>
              </a:rPr>
              <a:t>of 2 booleans   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dirty="0" smtClean="0"/>
              <a:t>		    turn			</a:t>
            </a:r>
            <a:r>
              <a:rPr lang="en-US" dirty="0" smtClean="0">
                <a:solidFill>
                  <a:schemeClr val="tx2"/>
                </a:solidFill>
              </a:rPr>
              <a:t>//integer</a:t>
            </a: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   </a:t>
            </a:r>
            <a:r>
              <a:rPr lang="en-US" dirty="0" err="1" smtClean="0"/>
              <a:t>wants_to_enter</a:t>
            </a:r>
            <a:r>
              <a:rPr lang="en-US" dirty="0" smtClean="0"/>
              <a:t>[0</a:t>
            </a:r>
            <a:r>
              <a:rPr lang="en-US" dirty="0"/>
              <a:t>] </a:t>
            </a:r>
            <a:r>
              <a:rPr lang="en-US" dirty="0" smtClean="0"/>
              <a:t>← false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   </a:t>
            </a:r>
            <a:r>
              <a:rPr lang="en-US" dirty="0" err="1" smtClean="0"/>
              <a:t>wants_to_enter</a:t>
            </a:r>
            <a:r>
              <a:rPr lang="en-US" dirty="0" smtClean="0"/>
              <a:t>[1</a:t>
            </a:r>
            <a:r>
              <a:rPr lang="en-US" dirty="0"/>
              <a:t>] ← false</a:t>
            </a:r>
          </a:p>
          <a:p>
            <a:pPr marL="0" indent="0">
              <a:buNone/>
            </a:pPr>
            <a:r>
              <a:rPr lang="en-US" dirty="0" smtClean="0"/>
              <a:t>		   turn </a:t>
            </a:r>
            <a:r>
              <a:rPr lang="en-US" dirty="0"/>
              <a:t>← 0   </a:t>
            </a:r>
            <a:r>
              <a:rPr lang="en-US" dirty="0" smtClean="0"/>
              <a:t>		</a:t>
            </a:r>
            <a:r>
              <a:rPr lang="en-US" dirty="0" smtClean="0">
                <a:solidFill>
                  <a:schemeClr val="tx2"/>
                </a:solidFill>
              </a:rPr>
              <a:t>// </a:t>
            </a:r>
            <a:r>
              <a:rPr lang="en-US" dirty="0">
                <a:solidFill>
                  <a:schemeClr val="tx2"/>
                </a:solidFill>
              </a:rPr>
              <a:t>or 1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092389"/>
              </p:ext>
            </p:extLst>
          </p:nvPr>
        </p:nvGraphicFramePr>
        <p:xfrm>
          <a:off x="7673788" y="1828800"/>
          <a:ext cx="94678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3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33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92836" y="151084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P0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8148133" y="151084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P1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7957633" y="2198010"/>
            <a:ext cx="381000" cy="3693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IN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560060"/>
              </p:ext>
            </p:extLst>
          </p:nvPr>
        </p:nvGraphicFramePr>
        <p:xfrm>
          <a:off x="7673788" y="3530650"/>
          <a:ext cx="94678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3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33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92840" y="321269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P0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8148137" y="321269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P1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7957637" y="3890334"/>
            <a:ext cx="381000" cy="3693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0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1694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9" grpId="0"/>
      <p:bldP spid="10" grpId="0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Dekker’s solution (Software approach)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66025" y="896582"/>
            <a:ext cx="4572000" cy="470898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Process </a:t>
            </a:r>
            <a:r>
              <a:rPr lang="en-US" sz="2000" b="1" dirty="0" smtClean="0">
                <a:solidFill>
                  <a:schemeClr val="accent6"/>
                </a:solidFill>
              </a:rPr>
              <a:t>0</a:t>
            </a:r>
          </a:p>
          <a:p>
            <a:r>
              <a:rPr lang="en-US" sz="2000" dirty="0" err="1"/>
              <a:t>wants_to_enter</a:t>
            </a:r>
            <a:r>
              <a:rPr lang="en-US" sz="2000" dirty="0"/>
              <a:t>[0] ← true</a:t>
            </a:r>
          </a:p>
          <a:p>
            <a:r>
              <a:rPr lang="en-US" sz="2000" dirty="0"/>
              <a:t>   while (</a:t>
            </a:r>
            <a:r>
              <a:rPr lang="en-US" sz="2000" dirty="0" err="1"/>
              <a:t>wants_to_enter</a:t>
            </a:r>
            <a:r>
              <a:rPr lang="en-US" sz="2000" dirty="0"/>
              <a:t>[1]) </a:t>
            </a:r>
          </a:p>
          <a:p>
            <a:r>
              <a:rPr lang="en-US" sz="2000" dirty="0"/>
              <a:t>      {if (turn == 1)</a:t>
            </a:r>
          </a:p>
          <a:p>
            <a:r>
              <a:rPr lang="en-US" sz="2000" dirty="0"/>
              <a:t>         {</a:t>
            </a:r>
            <a:r>
              <a:rPr lang="en-US" sz="2000" dirty="0" err="1"/>
              <a:t>wants_to_enter</a:t>
            </a:r>
            <a:r>
              <a:rPr lang="en-US" sz="2000" dirty="0"/>
              <a:t>[0] ← false</a:t>
            </a:r>
          </a:p>
          <a:p>
            <a:r>
              <a:rPr lang="en-US" sz="2000" dirty="0"/>
              <a:t>         		while (turn == 1)</a:t>
            </a:r>
          </a:p>
          <a:p>
            <a:r>
              <a:rPr lang="en-US" sz="2000" dirty="0"/>
              <a:t>          	{// busy wait}</a:t>
            </a:r>
          </a:p>
          <a:p>
            <a:r>
              <a:rPr lang="en-US" sz="2000" dirty="0"/>
              <a:t>         </a:t>
            </a:r>
            <a:r>
              <a:rPr lang="en-US" sz="2000" dirty="0" err="1"/>
              <a:t>wants_to_enter</a:t>
            </a:r>
            <a:r>
              <a:rPr lang="en-US" sz="2000" dirty="0"/>
              <a:t>[0] ← true</a:t>
            </a:r>
          </a:p>
          <a:p>
            <a:r>
              <a:rPr lang="en-US" sz="2000" dirty="0"/>
              <a:t>         } </a:t>
            </a:r>
          </a:p>
          <a:p>
            <a:r>
              <a:rPr lang="en-US" sz="2000" dirty="0"/>
              <a:t>      }</a:t>
            </a:r>
          </a:p>
          <a:p>
            <a:r>
              <a:rPr lang="en-US" sz="2000" dirty="0"/>
              <a:t>   // critical section</a:t>
            </a:r>
          </a:p>
          <a:p>
            <a:r>
              <a:rPr lang="en-US" sz="2000" dirty="0"/>
              <a:t>   ...</a:t>
            </a:r>
          </a:p>
          <a:p>
            <a:r>
              <a:rPr lang="en-US" sz="2000" dirty="0"/>
              <a:t>   turn ← 1</a:t>
            </a:r>
          </a:p>
          <a:p>
            <a:r>
              <a:rPr lang="en-US" sz="2000" dirty="0"/>
              <a:t>   </a:t>
            </a:r>
            <a:r>
              <a:rPr lang="en-US" sz="2000" dirty="0" err="1"/>
              <a:t>wants_to_enter</a:t>
            </a:r>
            <a:r>
              <a:rPr lang="en-US" sz="2000" dirty="0"/>
              <a:t>[0] ← false</a:t>
            </a:r>
          </a:p>
          <a:p>
            <a:r>
              <a:rPr lang="en-US" sz="2000" dirty="0"/>
              <a:t>   // remainder section </a:t>
            </a:r>
            <a:endParaRPr lang="en-US" sz="2000" dirty="0" smtClean="0"/>
          </a:p>
        </p:txBody>
      </p:sp>
      <p:sp>
        <p:nvSpPr>
          <p:cNvPr id="82" name="TextBox 81"/>
          <p:cNvSpPr txBox="1"/>
          <p:nvPr/>
        </p:nvSpPr>
        <p:spPr>
          <a:xfrm>
            <a:off x="7346571" y="896582"/>
            <a:ext cx="4572000" cy="470898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Process </a:t>
            </a:r>
            <a:r>
              <a:rPr lang="en-US" sz="2000" b="1" dirty="0" smtClean="0">
                <a:solidFill>
                  <a:schemeClr val="accent6"/>
                </a:solidFill>
              </a:rPr>
              <a:t>1</a:t>
            </a:r>
          </a:p>
          <a:p>
            <a:r>
              <a:rPr lang="en-US" sz="2000" dirty="0"/>
              <a:t> </a:t>
            </a:r>
            <a:r>
              <a:rPr lang="en-US" sz="2000" dirty="0" err="1"/>
              <a:t>wants_to_enter</a:t>
            </a:r>
            <a:r>
              <a:rPr lang="en-US" sz="2000" dirty="0"/>
              <a:t>[1] ← true</a:t>
            </a:r>
          </a:p>
          <a:p>
            <a:r>
              <a:rPr lang="en-US" sz="2000" dirty="0"/>
              <a:t>   while (</a:t>
            </a:r>
            <a:r>
              <a:rPr lang="en-US" sz="2000" dirty="0" err="1"/>
              <a:t>wants_to_enter</a:t>
            </a:r>
            <a:r>
              <a:rPr lang="en-US" sz="2000" dirty="0"/>
              <a:t>[0]) </a:t>
            </a:r>
          </a:p>
          <a:p>
            <a:r>
              <a:rPr lang="en-US" sz="2000" dirty="0"/>
              <a:t>      {if (turn == 0)</a:t>
            </a:r>
          </a:p>
          <a:p>
            <a:r>
              <a:rPr lang="en-US" sz="2000" dirty="0"/>
              <a:t>         {</a:t>
            </a:r>
            <a:r>
              <a:rPr lang="en-US" sz="2000" dirty="0" err="1"/>
              <a:t>wants_to_enter</a:t>
            </a:r>
            <a:r>
              <a:rPr lang="en-US" sz="2000" dirty="0"/>
              <a:t>[1] ← false</a:t>
            </a:r>
          </a:p>
          <a:p>
            <a:r>
              <a:rPr lang="en-US" sz="2000" dirty="0"/>
              <a:t>         		while (turn == 0)</a:t>
            </a:r>
          </a:p>
          <a:p>
            <a:r>
              <a:rPr lang="en-US" sz="2000" dirty="0"/>
              <a:t>          	{// busy wait}</a:t>
            </a:r>
          </a:p>
          <a:p>
            <a:r>
              <a:rPr lang="en-US" sz="2000" dirty="0"/>
              <a:t>         </a:t>
            </a:r>
            <a:r>
              <a:rPr lang="en-US" sz="2000" dirty="0" err="1"/>
              <a:t>wants_to_enter</a:t>
            </a:r>
            <a:r>
              <a:rPr lang="en-US" sz="2000" dirty="0"/>
              <a:t>[1] ← true</a:t>
            </a:r>
          </a:p>
          <a:p>
            <a:r>
              <a:rPr lang="en-US" sz="2000" dirty="0"/>
              <a:t>         } </a:t>
            </a:r>
          </a:p>
          <a:p>
            <a:r>
              <a:rPr lang="en-US" sz="2000" dirty="0"/>
              <a:t>      }</a:t>
            </a:r>
          </a:p>
          <a:p>
            <a:r>
              <a:rPr lang="en-US" sz="2000" dirty="0"/>
              <a:t>   // critical section</a:t>
            </a:r>
          </a:p>
          <a:p>
            <a:r>
              <a:rPr lang="en-US" sz="2000" dirty="0"/>
              <a:t>   ...</a:t>
            </a:r>
          </a:p>
          <a:p>
            <a:r>
              <a:rPr lang="en-US" sz="2000" dirty="0"/>
              <a:t>   turn ← 0</a:t>
            </a:r>
          </a:p>
          <a:p>
            <a:r>
              <a:rPr lang="en-US" sz="2000" dirty="0"/>
              <a:t>   </a:t>
            </a:r>
            <a:r>
              <a:rPr lang="en-US" sz="2000" dirty="0" err="1"/>
              <a:t>wants_to_enter</a:t>
            </a:r>
            <a:r>
              <a:rPr lang="en-US" sz="2000" dirty="0"/>
              <a:t>[1] ← false</a:t>
            </a:r>
          </a:p>
          <a:p>
            <a:r>
              <a:rPr lang="en-US" sz="2000" dirty="0"/>
              <a:t>   // remainder section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838025" y="896582"/>
            <a:ext cx="2508546" cy="4709160"/>
          </a:xfrm>
          <a:prstGeom prst="rect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endParaRPr lang="en-US" sz="20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18405"/>
              </p:ext>
            </p:extLst>
          </p:nvPr>
        </p:nvGraphicFramePr>
        <p:xfrm>
          <a:off x="5632118" y="1216740"/>
          <a:ext cx="94911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45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129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651874" y="896582"/>
            <a:ext cx="45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P0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107171" y="896582"/>
            <a:ext cx="45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P1</a:t>
            </a:r>
            <a:endParaRPr lang="en-IN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023341"/>
              </p:ext>
            </p:extLst>
          </p:nvPr>
        </p:nvGraphicFramePr>
        <p:xfrm>
          <a:off x="5632118" y="1216740"/>
          <a:ext cx="94911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45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12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" name="Elbow Connector 11"/>
          <p:cNvCxnSpPr>
            <a:endCxn id="11" idx="3"/>
          </p:cNvCxnSpPr>
          <p:nvPr/>
        </p:nvCxnSpPr>
        <p:spPr>
          <a:xfrm flipV="1">
            <a:off x="3100113" y="1399620"/>
            <a:ext cx="3481115" cy="273549"/>
          </a:xfrm>
          <a:prstGeom prst="bentConnector3">
            <a:avLst>
              <a:gd name="adj1" fmla="val 106567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>
            <a:off x="-758293" y="2864269"/>
            <a:ext cx="2377440" cy="1"/>
          </a:xfrm>
          <a:prstGeom prst="curvedConnector3">
            <a:avLst>
              <a:gd name="adj1" fmla="val 5440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054938"/>
              </p:ext>
            </p:extLst>
          </p:nvPr>
        </p:nvGraphicFramePr>
        <p:xfrm>
          <a:off x="5622392" y="5039804"/>
          <a:ext cx="94678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3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33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641444" y="472184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P0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6096741" y="472184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P1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5903973" y="4352514"/>
            <a:ext cx="381000" cy="3693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8200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0" fill="hold"/>
                                        <p:tgtEl>
                                          <p:spTgt spid="8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000" fill="hold"/>
                                        <p:tgtEl>
                                          <p:spTgt spid="8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7" grpId="0"/>
      <p:bldP spid="18" grpId="0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Dekker’s solution (Software approach)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66025" y="896582"/>
            <a:ext cx="4572000" cy="470898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Process </a:t>
            </a:r>
            <a:r>
              <a:rPr lang="en-US" sz="2000" b="1" dirty="0" smtClean="0">
                <a:solidFill>
                  <a:schemeClr val="accent6"/>
                </a:solidFill>
              </a:rPr>
              <a:t>0</a:t>
            </a:r>
          </a:p>
          <a:p>
            <a:r>
              <a:rPr lang="en-US" sz="2000" dirty="0" err="1"/>
              <a:t>wants_to_enter</a:t>
            </a:r>
            <a:r>
              <a:rPr lang="en-US" sz="2000" dirty="0"/>
              <a:t>[0] ← true</a:t>
            </a:r>
          </a:p>
          <a:p>
            <a:r>
              <a:rPr lang="en-US" sz="2000" dirty="0"/>
              <a:t>   while (</a:t>
            </a:r>
            <a:r>
              <a:rPr lang="en-US" sz="2000" dirty="0" err="1"/>
              <a:t>wants_to_enter</a:t>
            </a:r>
            <a:r>
              <a:rPr lang="en-US" sz="2000" dirty="0"/>
              <a:t>[1]) </a:t>
            </a:r>
          </a:p>
          <a:p>
            <a:r>
              <a:rPr lang="en-US" sz="2000" dirty="0"/>
              <a:t>      {if (turn == 1)</a:t>
            </a:r>
          </a:p>
          <a:p>
            <a:r>
              <a:rPr lang="en-US" sz="2000" dirty="0"/>
              <a:t>         {</a:t>
            </a:r>
            <a:r>
              <a:rPr lang="en-US" sz="2000" dirty="0" err="1"/>
              <a:t>wants_to_enter</a:t>
            </a:r>
            <a:r>
              <a:rPr lang="en-US" sz="2000" dirty="0"/>
              <a:t>[0] ← false</a:t>
            </a:r>
          </a:p>
          <a:p>
            <a:r>
              <a:rPr lang="en-US" sz="2000" dirty="0"/>
              <a:t>         		while (turn == 1)</a:t>
            </a:r>
          </a:p>
          <a:p>
            <a:r>
              <a:rPr lang="en-US" sz="2000" dirty="0"/>
              <a:t>          	{// busy wait}</a:t>
            </a:r>
          </a:p>
          <a:p>
            <a:r>
              <a:rPr lang="en-US" sz="2000" dirty="0"/>
              <a:t>         </a:t>
            </a:r>
            <a:r>
              <a:rPr lang="en-US" sz="2000" dirty="0" err="1"/>
              <a:t>wants_to_enter</a:t>
            </a:r>
            <a:r>
              <a:rPr lang="en-US" sz="2000" dirty="0"/>
              <a:t>[0] ← true</a:t>
            </a:r>
          </a:p>
          <a:p>
            <a:r>
              <a:rPr lang="en-US" sz="2000" dirty="0"/>
              <a:t>         } </a:t>
            </a:r>
          </a:p>
          <a:p>
            <a:r>
              <a:rPr lang="en-US" sz="2000" dirty="0"/>
              <a:t>      }</a:t>
            </a:r>
          </a:p>
          <a:p>
            <a:r>
              <a:rPr lang="en-US" sz="2000" dirty="0"/>
              <a:t>   // critical section</a:t>
            </a:r>
          </a:p>
          <a:p>
            <a:r>
              <a:rPr lang="en-US" sz="2000" dirty="0"/>
              <a:t>   ...</a:t>
            </a:r>
          </a:p>
          <a:p>
            <a:r>
              <a:rPr lang="en-US" sz="2000" dirty="0"/>
              <a:t>   turn ← 1</a:t>
            </a:r>
          </a:p>
          <a:p>
            <a:r>
              <a:rPr lang="en-US" sz="2000" dirty="0"/>
              <a:t>   </a:t>
            </a:r>
            <a:r>
              <a:rPr lang="en-US" sz="2000" dirty="0" err="1"/>
              <a:t>wants_to_enter</a:t>
            </a:r>
            <a:r>
              <a:rPr lang="en-US" sz="2000" dirty="0"/>
              <a:t>[0] ← false</a:t>
            </a:r>
          </a:p>
          <a:p>
            <a:r>
              <a:rPr lang="en-US" sz="2000" dirty="0"/>
              <a:t>   // remainder section </a:t>
            </a:r>
            <a:endParaRPr lang="en-US" sz="2000" dirty="0" smtClean="0"/>
          </a:p>
        </p:txBody>
      </p:sp>
      <p:sp>
        <p:nvSpPr>
          <p:cNvPr id="82" name="TextBox 81"/>
          <p:cNvSpPr txBox="1"/>
          <p:nvPr/>
        </p:nvSpPr>
        <p:spPr>
          <a:xfrm>
            <a:off x="7346571" y="896582"/>
            <a:ext cx="4572000" cy="470898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Process </a:t>
            </a:r>
            <a:r>
              <a:rPr lang="en-US" sz="2000" b="1" dirty="0" smtClean="0">
                <a:solidFill>
                  <a:schemeClr val="accent6"/>
                </a:solidFill>
              </a:rPr>
              <a:t>1</a:t>
            </a:r>
          </a:p>
          <a:p>
            <a:r>
              <a:rPr lang="en-US" sz="2000" dirty="0"/>
              <a:t> </a:t>
            </a:r>
            <a:r>
              <a:rPr lang="en-US" sz="2000" dirty="0" err="1"/>
              <a:t>wants_to_enter</a:t>
            </a:r>
            <a:r>
              <a:rPr lang="en-US" sz="2000" dirty="0"/>
              <a:t>[1] ← true</a:t>
            </a:r>
          </a:p>
          <a:p>
            <a:r>
              <a:rPr lang="en-US" sz="2000" dirty="0"/>
              <a:t>   while (</a:t>
            </a:r>
            <a:r>
              <a:rPr lang="en-US" sz="2000" dirty="0" err="1"/>
              <a:t>wants_to_enter</a:t>
            </a:r>
            <a:r>
              <a:rPr lang="en-US" sz="2000" dirty="0"/>
              <a:t>[0]) </a:t>
            </a:r>
          </a:p>
          <a:p>
            <a:r>
              <a:rPr lang="en-US" sz="2000" dirty="0"/>
              <a:t>      {if (turn == 0)</a:t>
            </a:r>
          </a:p>
          <a:p>
            <a:r>
              <a:rPr lang="en-US" sz="2000" dirty="0"/>
              <a:t>         {</a:t>
            </a:r>
            <a:r>
              <a:rPr lang="en-US" sz="2000" dirty="0" err="1"/>
              <a:t>wants_to_enter</a:t>
            </a:r>
            <a:r>
              <a:rPr lang="en-US" sz="2000" dirty="0"/>
              <a:t>[1] ← false</a:t>
            </a:r>
          </a:p>
          <a:p>
            <a:r>
              <a:rPr lang="en-US" sz="2000" dirty="0"/>
              <a:t>         		while (turn == 0)</a:t>
            </a:r>
          </a:p>
          <a:p>
            <a:r>
              <a:rPr lang="en-US" sz="2000" dirty="0"/>
              <a:t>          	{// busy wait}</a:t>
            </a:r>
          </a:p>
          <a:p>
            <a:r>
              <a:rPr lang="en-US" sz="2000" dirty="0"/>
              <a:t>         </a:t>
            </a:r>
            <a:r>
              <a:rPr lang="en-US" sz="2000" dirty="0" err="1"/>
              <a:t>wants_to_enter</a:t>
            </a:r>
            <a:r>
              <a:rPr lang="en-US" sz="2000" dirty="0"/>
              <a:t>[1] ← true</a:t>
            </a:r>
          </a:p>
          <a:p>
            <a:r>
              <a:rPr lang="en-US" sz="2000" dirty="0"/>
              <a:t>         } </a:t>
            </a:r>
          </a:p>
          <a:p>
            <a:r>
              <a:rPr lang="en-US" sz="2000" dirty="0"/>
              <a:t>      }</a:t>
            </a:r>
          </a:p>
          <a:p>
            <a:r>
              <a:rPr lang="en-US" sz="2000" dirty="0"/>
              <a:t>   // critical section</a:t>
            </a:r>
          </a:p>
          <a:p>
            <a:r>
              <a:rPr lang="en-US" sz="2000" dirty="0"/>
              <a:t>   ...</a:t>
            </a:r>
          </a:p>
          <a:p>
            <a:r>
              <a:rPr lang="en-US" sz="2000" dirty="0"/>
              <a:t>   turn ← 0</a:t>
            </a:r>
          </a:p>
          <a:p>
            <a:r>
              <a:rPr lang="en-US" sz="2000" dirty="0"/>
              <a:t>   </a:t>
            </a:r>
            <a:r>
              <a:rPr lang="en-US" sz="2000" dirty="0" err="1"/>
              <a:t>wants_to_enter</a:t>
            </a:r>
            <a:r>
              <a:rPr lang="en-US" sz="2000" dirty="0"/>
              <a:t>[1] ← false</a:t>
            </a:r>
          </a:p>
          <a:p>
            <a:r>
              <a:rPr lang="en-US" sz="2000" dirty="0"/>
              <a:t>   // remainder section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838025" y="896582"/>
            <a:ext cx="2508546" cy="4709160"/>
          </a:xfrm>
          <a:prstGeom prst="rect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endParaRPr lang="en-US" sz="20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30278"/>
              </p:ext>
            </p:extLst>
          </p:nvPr>
        </p:nvGraphicFramePr>
        <p:xfrm>
          <a:off x="5631620" y="1214398"/>
          <a:ext cx="94911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45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129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651874" y="896582"/>
            <a:ext cx="45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P0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107171" y="896582"/>
            <a:ext cx="45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P1</a:t>
            </a:r>
            <a:endParaRPr lang="en-IN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060497"/>
              </p:ext>
            </p:extLst>
          </p:nvPr>
        </p:nvGraphicFramePr>
        <p:xfrm>
          <a:off x="5632616" y="1221464"/>
          <a:ext cx="94911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45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12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" name="Elbow Connector 11"/>
          <p:cNvCxnSpPr>
            <a:endCxn id="11" idx="3"/>
          </p:cNvCxnSpPr>
          <p:nvPr/>
        </p:nvCxnSpPr>
        <p:spPr>
          <a:xfrm flipV="1">
            <a:off x="3100113" y="1404344"/>
            <a:ext cx="3481613" cy="271206"/>
          </a:xfrm>
          <a:prstGeom prst="bentConnector3">
            <a:avLst>
              <a:gd name="adj1" fmla="val 106566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005035"/>
              </p:ext>
            </p:extLst>
          </p:nvPr>
        </p:nvGraphicFramePr>
        <p:xfrm>
          <a:off x="5622392" y="2269833"/>
          <a:ext cx="94678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3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33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903973" y="2698158"/>
            <a:ext cx="381000" cy="3693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IN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903973" y="1837936"/>
            <a:ext cx="381000" cy="3693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IN" b="1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63781"/>
              </p:ext>
            </p:extLst>
          </p:nvPr>
        </p:nvGraphicFramePr>
        <p:xfrm>
          <a:off x="5629151" y="3130055"/>
          <a:ext cx="94678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3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33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22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000" fill="hold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000" fill="hold"/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000" fill="hold"/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000" fill="hold"/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2000" fill="hold"/>
                                        <p:tgtEl>
                                          <p:spTgt spid="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9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Peterson’s solution </a:t>
            </a:r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/>
            </a:r>
            <a:b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</a:br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(</a:t>
            </a:r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Software approach)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– 2.7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2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Peterson’s solution (Software approach)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#define FALSE 0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#define TRUE 1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#define N 2			</a:t>
            </a:r>
            <a:r>
              <a:rPr lang="en-US" sz="1800" dirty="0">
                <a:solidFill>
                  <a:schemeClr val="accent6"/>
                </a:solidFill>
              </a:rPr>
              <a:t>//number of processes</a:t>
            </a:r>
            <a:r>
              <a:rPr lang="en-US" sz="1800" dirty="0"/>
              <a:t>		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 err="1"/>
              <a:t>int</a:t>
            </a:r>
            <a:r>
              <a:rPr lang="en-US" sz="1800" dirty="0"/>
              <a:t> turn;		 		</a:t>
            </a:r>
            <a:r>
              <a:rPr lang="en-US" sz="1800" dirty="0">
                <a:solidFill>
                  <a:schemeClr val="accent6"/>
                </a:solidFill>
              </a:rPr>
              <a:t>//whose turn is it?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 err="1"/>
              <a:t>int</a:t>
            </a:r>
            <a:r>
              <a:rPr lang="en-US" sz="1800" dirty="0"/>
              <a:t> interested[N];	 		</a:t>
            </a:r>
            <a:r>
              <a:rPr lang="en-US" sz="1800" dirty="0">
                <a:solidFill>
                  <a:schemeClr val="accent6"/>
                </a:solidFill>
              </a:rPr>
              <a:t>//all values initially 0 (FALSE)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void </a:t>
            </a:r>
            <a:r>
              <a:rPr lang="en-US" sz="1800" dirty="0" err="1"/>
              <a:t>enter_region</a:t>
            </a:r>
            <a:r>
              <a:rPr lang="en-US" sz="1800" dirty="0"/>
              <a:t>(</a:t>
            </a:r>
            <a:r>
              <a:rPr lang="en-US" sz="1800" dirty="0" err="1"/>
              <a:t>int</a:t>
            </a:r>
            <a:r>
              <a:rPr lang="en-US" sz="1800" dirty="0"/>
              <a:t> process)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 err="1"/>
              <a:t>int</a:t>
            </a:r>
            <a:r>
              <a:rPr lang="en-US" sz="1800" dirty="0"/>
              <a:t> other; 			</a:t>
            </a:r>
            <a:r>
              <a:rPr lang="en-US" sz="1800" dirty="0" smtClean="0"/>
              <a:t>	</a:t>
            </a:r>
            <a:r>
              <a:rPr lang="en-US" sz="1800" dirty="0" smtClean="0">
                <a:solidFill>
                  <a:schemeClr val="accent6"/>
                </a:solidFill>
              </a:rPr>
              <a:t>// </a:t>
            </a:r>
            <a:r>
              <a:rPr lang="en-US" sz="1800" dirty="0">
                <a:solidFill>
                  <a:schemeClr val="accent6"/>
                </a:solidFill>
              </a:rPr>
              <a:t>number of the other process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other = 1 - process; 		</a:t>
            </a:r>
            <a:r>
              <a:rPr lang="en-US" sz="1800" dirty="0" smtClean="0"/>
              <a:t>	</a:t>
            </a:r>
            <a:r>
              <a:rPr lang="en-US" sz="1800" dirty="0" smtClean="0">
                <a:solidFill>
                  <a:schemeClr val="accent6"/>
                </a:solidFill>
              </a:rPr>
              <a:t>// </a:t>
            </a:r>
            <a:r>
              <a:rPr lang="en-US" sz="1800" dirty="0">
                <a:solidFill>
                  <a:schemeClr val="accent6"/>
                </a:solidFill>
              </a:rPr>
              <a:t>the opposite process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interested[process] = TRUE; 	</a:t>
            </a:r>
            <a:r>
              <a:rPr lang="en-US" sz="1800" dirty="0" smtClean="0"/>
              <a:t>	</a:t>
            </a:r>
            <a:r>
              <a:rPr lang="en-US" sz="1800" dirty="0" smtClean="0">
                <a:solidFill>
                  <a:schemeClr val="accent6"/>
                </a:solidFill>
              </a:rPr>
              <a:t>// </a:t>
            </a:r>
            <a:r>
              <a:rPr lang="en-US" sz="1800" dirty="0">
                <a:solidFill>
                  <a:schemeClr val="accent6"/>
                </a:solidFill>
              </a:rPr>
              <a:t>this process is interested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turn = process; 			</a:t>
            </a:r>
            <a:r>
              <a:rPr lang="en-US" sz="1800" dirty="0">
                <a:solidFill>
                  <a:schemeClr val="accent6"/>
                </a:solidFill>
              </a:rPr>
              <a:t>// set flag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while(turn == process &amp;&amp; interested[other] == TRUE); </a:t>
            </a:r>
            <a:r>
              <a:rPr lang="en-US" sz="1800" dirty="0">
                <a:solidFill>
                  <a:schemeClr val="accent6"/>
                </a:solidFill>
              </a:rPr>
              <a:t>// wait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void </a:t>
            </a:r>
            <a:r>
              <a:rPr lang="en-US" sz="1800" dirty="0" err="1"/>
              <a:t>leave_region</a:t>
            </a:r>
            <a:r>
              <a:rPr lang="en-US" sz="1800" dirty="0"/>
              <a:t>(</a:t>
            </a:r>
            <a:r>
              <a:rPr lang="en-US" sz="1800" dirty="0" err="1"/>
              <a:t>int</a:t>
            </a:r>
            <a:r>
              <a:rPr lang="en-US" sz="1800" dirty="0"/>
              <a:t> process)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interested[process] = FALSE; 	</a:t>
            </a:r>
            <a:r>
              <a:rPr lang="en-US" sz="1800" dirty="0" smtClean="0"/>
              <a:t>	</a:t>
            </a:r>
            <a:r>
              <a:rPr lang="en-US" sz="1800" dirty="0" smtClean="0">
                <a:solidFill>
                  <a:schemeClr val="accent6"/>
                </a:solidFill>
              </a:rPr>
              <a:t>// </a:t>
            </a:r>
            <a:r>
              <a:rPr lang="en-US" sz="1800" dirty="0">
                <a:solidFill>
                  <a:schemeClr val="accent6"/>
                </a:solidFill>
              </a:rPr>
              <a:t>process leaves critical region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}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691879"/>
              </p:ext>
            </p:extLst>
          </p:nvPr>
        </p:nvGraphicFramePr>
        <p:xfrm>
          <a:off x="6978014" y="2072640"/>
          <a:ext cx="94678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3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33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1752600" y="1828800"/>
            <a:ext cx="685800" cy="457200"/>
          </a:xfrm>
          <a:prstGeom prst="wedgeRoundRectCallout">
            <a:avLst>
              <a:gd name="adj1" fmla="val -20833"/>
              <a:gd name="adj2" fmla="val 9687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66623" y="3424399"/>
            <a:ext cx="3810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b="1" dirty="0"/>
              <a:t>1</a:t>
            </a:r>
            <a:endParaRPr lang="en-IN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487871"/>
              </p:ext>
            </p:extLst>
          </p:nvPr>
        </p:nvGraphicFramePr>
        <p:xfrm>
          <a:off x="6978014" y="3810000"/>
          <a:ext cx="94678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3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33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92302" y="175468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P0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7447599" y="175468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P1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7255195" y="4175760"/>
            <a:ext cx="3810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b="1" dirty="0"/>
              <a:t>0</a:t>
            </a:r>
            <a:endParaRPr lang="en-IN" b="1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579314"/>
              </p:ext>
            </p:extLst>
          </p:nvPr>
        </p:nvGraphicFramePr>
        <p:xfrm>
          <a:off x="8061004" y="2072640"/>
          <a:ext cx="94678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3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33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349613" y="3424399"/>
            <a:ext cx="3810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b="1" dirty="0"/>
              <a:t>0</a:t>
            </a:r>
            <a:endParaRPr lang="en-IN" b="1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383213"/>
              </p:ext>
            </p:extLst>
          </p:nvPr>
        </p:nvGraphicFramePr>
        <p:xfrm>
          <a:off x="8061004" y="3810000"/>
          <a:ext cx="94678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3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33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338185" y="4175760"/>
            <a:ext cx="3810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061004" y="175468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P0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8516301" y="175468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P1</a:t>
            </a:r>
            <a:endParaRPr lang="en-IN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7795260" y="2428876"/>
            <a:ext cx="305753" cy="13648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029607"/>
              </p:ext>
            </p:extLst>
          </p:nvPr>
        </p:nvGraphicFramePr>
        <p:xfrm>
          <a:off x="8077200" y="5638800"/>
          <a:ext cx="94678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3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33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Rounded Rectangular Callout 18"/>
          <p:cNvSpPr/>
          <p:nvPr/>
        </p:nvSpPr>
        <p:spPr>
          <a:xfrm>
            <a:off x="2448401" y="1828800"/>
            <a:ext cx="685800" cy="457200"/>
          </a:xfrm>
          <a:prstGeom prst="wedgeRoundRectCallout">
            <a:avLst>
              <a:gd name="adj1" fmla="val -20833"/>
              <a:gd name="adj2" fmla="val 9687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03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8" grpId="0"/>
      <p:bldP spid="9" grpId="0"/>
      <p:bldP spid="10" grpId="0" animBg="1"/>
      <p:bldP spid="12" grpId="0" animBg="1"/>
      <p:bldP spid="14" grpId="0" animBg="1"/>
      <p:bldP spid="15" grpId="0"/>
      <p:bldP spid="16" grpId="0"/>
      <p:bldP spid="19" grpId="0" animBg="1"/>
      <p:bldP spid="19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inversion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Priority inversion means </a:t>
            </a:r>
            <a:r>
              <a:rPr lang="en-US" b="1" dirty="0">
                <a:solidFill>
                  <a:schemeClr val="accent6"/>
                </a:solidFill>
              </a:rPr>
              <a:t>the execution of a high priority process/thread is blocked by a lower priority process/thread</a:t>
            </a:r>
            <a:r>
              <a:rPr lang="en-US" dirty="0"/>
              <a:t>.</a:t>
            </a:r>
          </a:p>
          <a:p>
            <a:r>
              <a:rPr lang="en-US" dirty="0"/>
              <a:t>Consider a computer with two processes, </a:t>
            </a:r>
            <a:r>
              <a:rPr lang="en-US" b="1" dirty="0">
                <a:solidFill>
                  <a:schemeClr val="accent6"/>
                </a:solidFill>
              </a:rPr>
              <a:t>H having high priority and L having low priority</a:t>
            </a:r>
            <a:r>
              <a:rPr lang="en-US" dirty="0"/>
              <a:t>.</a:t>
            </a:r>
          </a:p>
          <a:p>
            <a:r>
              <a:rPr lang="en-US" dirty="0"/>
              <a:t>The scheduling rules are such that </a:t>
            </a:r>
            <a:r>
              <a:rPr lang="en-US" b="1" dirty="0">
                <a:solidFill>
                  <a:schemeClr val="accent6"/>
                </a:solidFill>
              </a:rPr>
              <a:t>H runs first then L will run</a:t>
            </a:r>
            <a:r>
              <a:rPr lang="en-US" dirty="0" smtClean="0"/>
              <a:t>.</a:t>
            </a:r>
          </a:p>
          <a:p>
            <a:r>
              <a:rPr lang="en-US" dirty="0"/>
              <a:t>At a certain moment, L is in critical region and H becomes ready to run (e.g. I/O operation complete). </a:t>
            </a:r>
          </a:p>
          <a:p>
            <a:r>
              <a:rPr lang="en-US" dirty="0"/>
              <a:t>H now begins busy waiting and waits until L will exit from critical region.</a:t>
            </a:r>
          </a:p>
          <a:p>
            <a:r>
              <a:rPr lang="en-US" dirty="0"/>
              <a:t>But H has highest priority than L so CPU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  is </a:t>
            </a:r>
            <a:r>
              <a:rPr lang="en-US" dirty="0"/>
              <a:t>switched from L to H.</a:t>
            </a:r>
          </a:p>
          <a:p>
            <a:r>
              <a:rPr lang="en-US" dirty="0"/>
              <a:t>Now L will never be scheduled (get CPU) until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H </a:t>
            </a:r>
            <a:r>
              <a:rPr lang="en-US" dirty="0"/>
              <a:t>is running so L will never get chance to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leave </a:t>
            </a:r>
            <a:r>
              <a:rPr lang="en-US" dirty="0"/>
              <a:t>the critical region so H loops forever.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situation is called priority inversion problem.</a:t>
            </a:r>
            <a:endParaRPr lang="en-US" dirty="0" smtClean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6950938" y="4987157"/>
            <a:ext cx="466344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50938" y="5444357"/>
            <a:ext cx="466344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474938" y="4987157"/>
            <a:ext cx="1447800" cy="4572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Image result for print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412" y="502400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process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022" y="502876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370" y="5539609"/>
            <a:ext cx="556708" cy="914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9502" y="3987032"/>
            <a:ext cx="540084" cy="914400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endCxn id="32" idx="1"/>
          </p:cNvCxnSpPr>
          <p:nvPr/>
        </p:nvCxnSpPr>
        <p:spPr>
          <a:xfrm flipV="1">
            <a:off x="7873252" y="4444232"/>
            <a:ext cx="156250" cy="579772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2"/>
            <a:endCxn id="31" idx="1"/>
          </p:cNvCxnSpPr>
          <p:nvPr/>
        </p:nvCxnSpPr>
        <p:spPr>
          <a:xfrm>
            <a:off x="7887022" y="5388766"/>
            <a:ext cx="1035348" cy="608043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2" idx="3"/>
          </p:cNvCxnSpPr>
          <p:nvPr/>
        </p:nvCxnSpPr>
        <p:spPr>
          <a:xfrm flipH="1" flipV="1">
            <a:off x="8569586" y="4444232"/>
            <a:ext cx="390304" cy="57514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99544" y="3894737"/>
            <a:ext cx="3810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b="1" dirty="0" smtClean="0"/>
              <a:t>L</a:t>
            </a:r>
            <a:endParaRPr lang="en-IN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9232054" y="5475562"/>
            <a:ext cx="3810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b="1" dirty="0" smtClean="0"/>
              <a:t>H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6914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Exclusion with Busy Waiting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Disabling Interrupts</a:t>
            </a:r>
          </a:p>
          <a:p>
            <a:pPr lvl="1"/>
            <a:r>
              <a:rPr lang="en-US" dirty="0"/>
              <a:t>is </a:t>
            </a:r>
            <a:r>
              <a:rPr lang="en-US" dirty="0">
                <a:solidFill>
                  <a:schemeClr val="accent6"/>
                </a:solidFill>
              </a:rPr>
              <a:t>not appropriate </a:t>
            </a:r>
            <a:r>
              <a:rPr lang="en-US" dirty="0"/>
              <a:t>as a general mutual exclusion mechanism </a:t>
            </a:r>
            <a:r>
              <a:rPr lang="en-US" dirty="0">
                <a:solidFill>
                  <a:schemeClr val="accent6"/>
                </a:solidFill>
              </a:rPr>
              <a:t>for user processes</a:t>
            </a:r>
          </a:p>
          <a:p>
            <a:r>
              <a:rPr lang="en-US" dirty="0"/>
              <a:t>Lock Variables</a:t>
            </a:r>
          </a:p>
          <a:p>
            <a:pPr lvl="1"/>
            <a:r>
              <a:rPr lang="en-US" dirty="0"/>
              <a:t>contains </a:t>
            </a:r>
            <a:r>
              <a:rPr lang="en-US" dirty="0">
                <a:solidFill>
                  <a:schemeClr val="accent6"/>
                </a:solidFill>
              </a:rPr>
              <a:t>exactly the same fatal flaw </a:t>
            </a:r>
            <a:r>
              <a:rPr lang="en-US" dirty="0"/>
              <a:t>that we </a:t>
            </a:r>
            <a:r>
              <a:rPr lang="en-US" dirty="0">
                <a:solidFill>
                  <a:schemeClr val="accent6"/>
                </a:solidFill>
              </a:rPr>
              <a:t>saw in the spooler directory</a:t>
            </a:r>
          </a:p>
          <a:p>
            <a:r>
              <a:rPr lang="en-US" dirty="0"/>
              <a:t>Strict Alternation</a:t>
            </a:r>
          </a:p>
          <a:p>
            <a:pPr lvl="1"/>
            <a:r>
              <a:rPr lang="en-US" dirty="0"/>
              <a:t>process running </a:t>
            </a:r>
            <a:r>
              <a:rPr lang="en-US" dirty="0">
                <a:solidFill>
                  <a:schemeClr val="accent6"/>
                </a:solidFill>
              </a:rPr>
              <a:t>outside its critical region blocks other processes</a:t>
            </a:r>
            <a:r>
              <a:rPr lang="en-US" dirty="0"/>
              <a:t>.</a:t>
            </a:r>
          </a:p>
          <a:p>
            <a:r>
              <a:rPr lang="en-US" dirty="0"/>
              <a:t>Peterson's Solution</a:t>
            </a:r>
          </a:p>
          <a:p>
            <a:r>
              <a:rPr lang="en-US" dirty="0"/>
              <a:t>The TSL/XCHG instruction</a:t>
            </a:r>
          </a:p>
          <a:p>
            <a:pPr lvl="1"/>
            <a:r>
              <a:rPr lang="en-US" dirty="0"/>
              <a:t>Both </a:t>
            </a:r>
            <a:r>
              <a:rPr lang="en-US" dirty="0">
                <a:solidFill>
                  <a:schemeClr val="accent6"/>
                </a:solidFill>
              </a:rPr>
              <a:t>Peterson’s solution and the solutions using TSL or XCHG are correct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Limitations: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Busy Waiting</a:t>
            </a:r>
            <a:r>
              <a:rPr lang="en-US" dirty="0"/>
              <a:t>: this approach </a:t>
            </a:r>
            <a:r>
              <a:rPr lang="en-US" dirty="0">
                <a:solidFill>
                  <a:schemeClr val="accent6"/>
                </a:solidFill>
              </a:rPr>
              <a:t>waste CPU time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Priority Inversion Problem</a:t>
            </a:r>
            <a:r>
              <a:rPr lang="en-US" dirty="0"/>
              <a:t>: a </a:t>
            </a:r>
            <a:r>
              <a:rPr lang="en-US" dirty="0">
                <a:solidFill>
                  <a:schemeClr val="accent6"/>
                </a:solidFill>
              </a:rPr>
              <a:t>low-priority process blocks a higher-priority one</a:t>
            </a:r>
            <a:endParaRPr lang="en-US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08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Busy Waiting (Sleep </a:t>
            </a:r>
            <a:r>
              <a:rPr lang="en-US" dirty="0"/>
              <a:t>and </a:t>
            </a:r>
            <a:r>
              <a:rPr lang="en-US" dirty="0" smtClean="0"/>
              <a:t>Wakeup)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Peterson’s solution and solution using TSL and XCHG have the limitation of requiring </a:t>
            </a:r>
            <a:r>
              <a:rPr lang="en-US" b="1" dirty="0">
                <a:solidFill>
                  <a:schemeClr val="accent6"/>
                </a:solidFill>
              </a:rPr>
              <a:t>busy waiting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when a processes </a:t>
            </a:r>
            <a:r>
              <a:rPr lang="en-US" b="1" dirty="0">
                <a:solidFill>
                  <a:schemeClr val="accent6"/>
                </a:solidFill>
              </a:rPr>
              <a:t>wants to enter</a:t>
            </a:r>
            <a:r>
              <a:rPr lang="en-US" dirty="0"/>
              <a:t> in its critical section, it </a:t>
            </a:r>
            <a:r>
              <a:rPr lang="en-US" b="1" dirty="0">
                <a:solidFill>
                  <a:schemeClr val="accent6"/>
                </a:solidFill>
              </a:rPr>
              <a:t>checks</a:t>
            </a:r>
            <a:r>
              <a:rPr lang="en-US" dirty="0"/>
              <a:t> to see if the entry is allowed. </a:t>
            </a:r>
          </a:p>
          <a:p>
            <a:pPr lvl="1"/>
            <a:r>
              <a:rPr lang="en-US" dirty="0"/>
              <a:t>If it is </a:t>
            </a:r>
            <a:r>
              <a:rPr lang="en-US" b="1" dirty="0">
                <a:solidFill>
                  <a:schemeClr val="accent6"/>
                </a:solidFill>
              </a:rPr>
              <a:t>not allowed</a:t>
            </a:r>
            <a:r>
              <a:rPr lang="en-US" dirty="0"/>
              <a:t>, the process </a:t>
            </a:r>
            <a:r>
              <a:rPr lang="en-US" b="1" dirty="0">
                <a:solidFill>
                  <a:schemeClr val="accent6"/>
                </a:solidFill>
              </a:rPr>
              <a:t>goes into a loop and waits </a:t>
            </a:r>
            <a:r>
              <a:rPr lang="en-US" dirty="0"/>
              <a:t>(i.e., </a:t>
            </a:r>
            <a:r>
              <a:rPr lang="en-US" b="1" dirty="0">
                <a:solidFill>
                  <a:schemeClr val="accent6"/>
                </a:solidFill>
              </a:rPr>
              <a:t>start busy waiting</a:t>
            </a:r>
            <a:r>
              <a:rPr lang="en-US" dirty="0"/>
              <a:t>) until it is allowed to enter. </a:t>
            </a:r>
          </a:p>
          <a:p>
            <a:pPr lvl="1"/>
            <a:r>
              <a:rPr lang="en-US" dirty="0"/>
              <a:t>This approach </a:t>
            </a:r>
            <a:r>
              <a:rPr lang="en-US" b="1" dirty="0">
                <a:solidFill>
                  <a:schemeClr val="accent6"/>
                </a:solidFill>
              </a:rPr>
              <a:t>waste CPU-time</a:t>
            </a:r>
            <a:r>
              <a:rPr lang="en-US" dirty="0" smtClean="0"/>
              <a:t>.</a:t>
            </a:r>
          </a:p>
          <a:p>
            <a:endParaRPr lang="en-US" dirty="0" smtClean="0">
              <a:solidFill>
                <a:schemeClr val="accent6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8252009" y="3908050"/>
            <a:ext cx="365760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252009" y="4365250"/>
            <a:ext cx="365760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197788" y="3908050"/>
            <a:ext cx="1927412" cy="4572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Image result for print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302" y="394489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948" y="4460502"/>
            <a:ext cx="556708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5135" y="2907925"/>
            <a:ext cx="540084" cy="9144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8657412" y="3822325"/>
            <a:ext cx="695526" cy="15825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2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4" t="9399" r="17869" b="10098"/>
          <a:stretch/>
        </p:blipFill>
        <p:spPr bwMode="auto">
          <a:xfrm>
            <a:off x="9459427" y="2917529"/>
            <a:ext cx="5715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31180" y="2724709"/>
            <a:ext cx="7838437" cy="3281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But we have interprocess communication primitives (the </a:t>
            </a:r>
            <a:r>
              <a:rPr lang="en-US" b="1" dirty="0">
                <a:solidFill>
                  <a:schemeClr val="accent6"/>
                </a:solidFill>
              </a:rPr>
              <a:t>pair of sleep &amp; wakeup</a:t>
            </a:r>
            <a:r>
              <a:rPr lang="en-US" dirty="0"/>
              <a:t>).</a:t>
            </a:r>
          </a:p>
          <a:p>
            <a:r>
              <a:rPr lang="en-US" b="1" dirty="0">
                <a:solidFill>
                  <a:schemeClr val="tx2"/>
                </a:solidFill>
              </a:rPr>
              <a:t>Sleep</a:t>
            </a:r>
            <a:r>
              <a:rPr lang="en-US" dirty="0"/>
              <a:t>: It is a system call that </a:t>
            </a:r>
            <a:r>
              <a:rPr lang="en-US" b="1" dirty="0">
                <a:solidFill>
                  <a:schemeClr val="accent6"/>
                </a:solidFill>
              </a:rPr>
              <a:t>causes the caller to be blocked </a:t>
            </a:r>
            <a:r>
              <a:rPr lang="en-US" dirty="0"/>
              <a:t>(</a:t>
            </a:r>
            <a:r>
              <a:rPr lang="en-US" b="1" dirty="0">
                <a:solidFill>
                  <a:schemeClr val="accent6"/>
                </a:solidFill>
              </a:rPr>
              <a:t>suspended</a:t>
            </a:r>
            <a:r>
              <a:rPr lang="en-US" dirty="0"/>
              <a:t>) until some other process wakes it up.</a:t>
            </a:r>
          </a:p>
          <a:p>
            <a:r>
              <a:rPr lang="en-US" b="1" dirty="0">
                <a:solidFill>
                  <a:schemeClr val="tx2"/>
                </a:solidFill>
              </a:rPr>
              <a:t>Wakeup</a:t>
            </a:r>
            <a:r>
              <a:rPr lang="en-US" dirty="0"/>
              <a:t>: It is a system call that </a:t>
            </a:r>
            <a:r>
              <a:rPr lang="en-US" b="1" dirty="0">
                <a:solidFill>
                  <a:schemeClr val="accent6"/>
                </a:solidFill>
              </a:rPr>
              <a:t>wakes up</a:t>
            </a:r>
            <a:r>
              <a:rPr lang="en-US" dirty="0"/>
              <a:t> the process.</a:t>
            </a:r>
          </a:p>
          <a:p>
            <a:r>
              <a:rPr lang="en-US" dirty="0"/>
              <a:t>Both 'sleep' and 'wakeup' system calls have one parameter that represents a memory address used to match up 'sleeps' and 'wakeups'.</a:t>
            </a:r>
            <a:endParaRPr lang="en-US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00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06211 -0.0004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2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0.06185 0.0013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6" y="6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0.05925 0.0041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7 L 0.11732 -0.0020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9" y="-11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25 0.00417 L 0.19063 0.0057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2" y="6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11 -0.00047 L 0.19297 -0.0032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34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85 0.00138 L 0.19505 -0.0018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5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0" grpId="1" animBg="1"/>
      <p:bldP spid="10" grpId="2" animBg="1"/>
      <p:bldP spid="10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Inter-process </a:t>
            </a:r>
            <a:r>
              <a:rPr lang="en-US" dirty="0"/>
              <a:t>communication (IPC)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807502" cy="5590565"/>
          </a:xfrm>
        </p:spPr>
        <p:txBody>
          <a:bodyPr/>
          <a:lstStyle/>
          <a:p>
            <a:r>
              <a:rPr lang="en-US" dirty="0" smtClean="0"/>
              <a:t>Inter-process </a:t>
            </a:r>
            <a:r>
              <a:rPr lang="en-US" dirty="0"/>
              <a:t>communication is the </a:t>
            </a:r>
            <a:r>
              <a:rPr lang="en-US" b="1" dirty="0">
                <a:solidFill>
                  <a:schemeClr val="accent6"/>
                </a:solidFill>
              </a:rPr>
              <a:t>mechanism provided by the operating system that allows processes to communicate with each other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communication could involve a process letting another </a:t>
            </a:r>
            <a:r>
              <a:rPr lang="en-US" dirty="0" smtClean="0"/>
              <a:t>process </a:t>
            </a:r>
            <a:r>
              <a:rPr lang="en-US" dirty="0"/>
              <a:t>know that some event has occurred or </a:t>
            </a:r>
            <a:r>
              <a:rPr lang="en-US" dirty="0" smtClean="0"/>
              <a:t>transferring </a:t>
            </a:r>
            <a:r>
              <a:rPr lang="en-US" dirty="0"/>
              <a:t>of data from one process to another.</a:t>
            </a:r>
          </a:p>
          <a:p>
            <a:r>
              <a:rPr lang="en-US" dirty="0" smtClean="0"/>
              <a:t>Processes </a:t>
            </a:r>
            <a:r>
              <a:rPr lang="en-US" dirty="0"/>
              <a:t>in a system can be independent or cooperating.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Independent process </a:t>
            </a:r>
            <a:r>
              <a:rPr lang="en-US" dirty="0"/>
              <a:t>cannot affect or be affected by the execution of another process.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Cooperating process </a:t>
            </a:r>
            <a:r>
              <a:rPr lang="en-US" dirty="0"/>
              <a:t>can affect or be affected by the execution of another process.</a:t>
            </a:r>
          </a:p>
          <a:p>
            <a:r>
              <a:rPr lang="en-US" dirty="0" smtClean="0"/>
              <a:t>Cooperating </a:t>
            </a:r>
            <a:r>
              <a:rPr lang="en-US" dirty="0"/>
              <a:t>processes need inter process communication mechanisms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032813" y="4214876"/>
            <a:ext cx="1737360" cy="645459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 - 1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304929" y="4214875"/>
            <a:ext cx="1737360" cy="645459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 - 2</a:t>
            </a:r>
            <a:endParaRPr lang="en-US" dirty="0"/>
          </a:p>
        </p:txBody>
      </p:sp>
      <p:cxnSp>
        <p:nvCxnSpPr>
          <p:cNvPr id="9" name="Straight Connector 8"/>
          <p:cNvCxnSpPr>
            <a:stCxn id="4" idx="3"/>
            <a:endCxn id="5" idx="1"/>
          </p:cNvCxnSpPr>
          <p:nvPr/>
        </p:nvCxnSpPr>
        <p:spPr>
          <a:xfrm flipV="1">
            <a:off x="8770173" y="4537605"/>
            <a:ext cx="1534756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14591" y="3892144"/>
            <a:ext cx="164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Inter-process Communication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92344" y="6367376"/>
            <a:ext cx="5577840" cy="78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ontent Placeholder 4">
            <a:extLst>
              <a:ext uri="{FF2B5EF4-FFF2-40B4-BE49-F238E27FC236}">
                <a16:creationId xmlns=""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3898277"/>
              </p:ext>
            </p:extLst>
          </p:nvPr>
        </p:nvGraphicFramePr>
        <p:xfrm>
          <a:off x="492344" y="5979391"/>
          <a:ext cx="1100455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004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Exercise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Content Placeholder 4">
            <a:extLst>
              <a:ext uri="{FF2B5EF4-FFF2-40B4-BE49-F238E27FC236}">
                <a16:creationId xmlns=""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275673"/>
              </p:ext>
            </p:extLst>
          </p:nvPr>
        </p:nvGraphicFramePr>
        <p:xfrm>
          <a:off x="1591273" y="5970503"/>
          <a:ext cx="4754880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7548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Give an example of independent processes?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" t="4755" r="5412"/>
          <a:stretch/>
        </p:blipFill>
        <p:spPr>
          <a:xfrm>
            <a:off x="7118315" y="1010148"/>
            <a:ext cx="4838472" cy="268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5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The Producer Consumer Problem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7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" t="972" r="8995" b="1943"/>
          <a:stretch/>
        </p:blipFill>
        <p:spPr>
          <a:xfrm>
            <a:off x="10633409" y="1146813"/>
            <a:ext cx="970128" cy="1097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Producer Consumer Problem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" t="3056" r="2328" b="6111"/>
          <a:stretch/>
        </p:blipFill>
        <p:spPr>
          <a:xfrm>
            <a:off x="7668011" y="1238253"/>
            <a:ext cx="1033524" cy="1005840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28016" y="859536"/>
            <a:ext cx="661784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It is </a:t>
            </a:r>
            <a:r>
              <a:rPr lang="en-US" b="1" dirty="0" smtClean="0">
                <a:solidFill>
                  <a:schemeClr val="accent6"/>
                </a:solidFill>
              </a:rPr>
              <a:t>multi-process synchronization </a:t>
            </a:r>
            <a:r>
              <a:rPr lang="en-US" dirty="0" smtClean="0"/>
              <a:t>problem.</a:t>
            </a:r>
          </a:p>
          <a:p>
            <a:r>
              <a:rPr lang="en-US" dirty="0" smtClean="0"/>
              <a:t>It is also known as </a:t>
            </a:r>
            <a:r>
              <a:rPr lang="en-US" b="1" dirty="0" smtClean="0">
                <a:solidFill>
                  <a:schemeClr val="accent6"/>
                </a:solidFill>
              </a:rPr>
              <a:t>bounded buffer problem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problem describes two processes producer and consumer, who share common, fixed size buffer.</a:t>
            </a:r>
          </a:p>
          <a:p>
            <a:r>
              <a:rPr lang="en-US" dirty="0" smtClean="0"/>
              <a:t>Producer process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Produce some information </a:t>
            </a:r>
            <a:r>
              <a:rPr lang="en-US" dirty="0" smtClean="0"/>
              <a:t>and put it into buffer</a:t>
            </a:r>
          </a:p>
          <a:p>
            <a:r>
              <a:rPr lang="en-US" dirty="0" smtClean="0"/>
              <a:t>Consumer process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Consume this information </a:t>
            </a:r>
            <a:r>
              <a:rPr lang="en-US" dirty="0" smtClean="0"/>
              <a:t>(remove it from the buffer)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0906608"/>
              </p:ext>
            </p:extLst>
          </p:nvPr>
        </p:nvGraphicFramePr>
        <p:xfrm>
          <a:off x="8946773" y="2260600"/>
          <a:ext cx="137160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Buffer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51373" y="2248647"/>
            <a:ext cx="10668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dirty="0"/>
              <a:t>Producer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46973" y="2248647"/>
            <a:ext cx="11430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Consumer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498973" y="2617979"/>
            <a:ext cx="1371600" cy="381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46776" y="3744301"/>
            <a:ext cx="1371600" cy="381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3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625 L 0.11875 0.1643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791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12201 -0.16481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-824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" t="972" r="8995" b="1943"/>
          <a:stretch/>
        </p:blipFill>
        <p:spPr>
          <a:xfrm>
            <a:off x="10633409" y="1146813"/>
            <a:ext cx="970128" cy="1097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Producer Consumer problem is?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" t="3056" r="2328" b="6111"/>
          <a:stretch/>
        </p:blipFill>
        <p:spPr>
          <a:xfrm>
            <a:off x="7668011" y="1238253"/>
            <a:ext cx="1033524" cy="1005840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28016" y="859536"/>
            <a:ext cx="661784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Buffer is </a:t>
            </a:r>
            <a:r>
              <a:rPr lang="en-US" b="1" dirty="0">
                <a:solidFill>
                  <a:schemeClr val="tx2"/>
                </a:solidFill>
              </a:rPr>
              <a:t>empty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Producer</a:t>
            </a:r>
            <a:r>
              <a:rPr lang="en-US" dirty="0"/>
              <a:t> want to </a:t>
            </a:r>
            <a:r>
              <a:rPr lang="en-US" b="1" dirty="0">
                <a:solidFill>
                  <a:schemeClr val="accent6"/>
                </a:solidFill>
              </a:rPr>
              <a:t>produce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Consumer</a:t>
            </a:r>
            <a:r>
              <a:rPr lang="en-US" dirty="0"/>
              <a:t> want to </a:t>
            </a:r>
            <a:r>
              <a:rPr lang="en-US" b="1" dirty="0">
                <a:solidFill>
                  <a:schemeClr val="accent6"/>
                </a:solidFill>
              </a:rPr>
              <a:t>consume</a:t>
            </a:r>
          </a:p>
          <a:p>
            <a:r>
              <a:rPr lang="en-US" dirty="0"/>
              <a:t>Buffer is </a:t>
            </a:r>
            <a:r>
              <a:rPr lang="en-US" b="1" dirty="0">
                <a:solidFill>
                  <a:schemeClr val="tx2"/>
                </a:solidFill>
              </a:rPr>
              <a:t>full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Producer</a:t>
            </a:r>
            <a:r>
              <a:rPr lang="en-US" dirty="0"/>
              <a:t> want to </a:t>
            </a:r>
            <a:r>
              <a:rPr lang="en-US" b="1" dirty="0">
                <a:solidFill>
                  <a:schemeClr val="accent6"/>
                </a:solidFill>
              </a:rPr>
              <a:t>produce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Consumer</a:t>
            </a:r>
            <a:r>
              <a:rPr lang="en-US" dirty="0"/>
              <a:t> want to </a:t>
            </a:r>
            <a:r>
              <a:rPr lang="en-US" b="1" dirty="0">
                <a:solidFill>
                  <a:schemeClr val="accent6"/>
                </a:solidFill>
              </a:rPr>
              <a:t>consume</a:t>
            </a:r>
          </a:p>
          <a:p>
            <a:r>
              <a:rPr lang="en-US" dirty="0"/>
              <a:t>Buffer is </a:t>
            </a:r>
            <a:r>
              <a:rPr lang="en-US" b="1" dirty="0">
                <a:solidFill>
                  <a:schemeClr val="tx2"/>
                </a:solidFill>
              </a:rPr>
              <a:t>partial filled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Producer</a:t>
            </a:r>
            <a:r>
              <a:rPr lang="en-US" dirty="0"/>
              <a:t> want to </a:t>
            </a:r>
            <a:r>
              <a:rPr lang="en-US" b="1" dirty="0">
                <a:solidFill>
                  <a:schemeClr val="accent6"/>
                </a:solidFill>
              </a:rPr>
              <a:t>produce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Consumer</a:t>
            </a:r>
            <a:r>
              <a:rPr lang="en-US" dirty="0"/>
              <a:t> want to </a:t>
            </a:r>
            <a:r>
              <a:rPr lang="en-US" b="1" dirty="0">
                <a:solidFill>
                  <a:schemeClr val="accent6"/>
                </a:solidFill>
              </a:rPr>
              <a:t>consume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0906608"/>
              </p:ext>
            </p:extLst>
          </p:nvPr>
        </p:nvGraphicFramePr>
        <p:xfrm>
          <a:off x="8946773" y="2260600"/>
          <a:ext cx="137160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Buffer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51373" y="2248647"/>
            <a:ext cx="10668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dirty="0"/>
              <a:t>Producer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46973" y="2248647"/>
            <a:ext cx="11430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Consumer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946776" y="3744301"/>
            <a:ext cx="1371600" cy="3749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46776" y="2617979"/>
            <a:ext cx="1371600" cy="3749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946776" y="2993420"/>
            <a:ext cx="1371600" cy="3749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946776" y="3368861"/>
            <a:ext cx="1371600" cy="3749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656797" y="1182896"/>
            <a:ext cx="41782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rgbClr val="00B050"/>
                </a:solidFill>
              </a:rPr>
              <a:t>√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60770" y="1554369"/>
            <a:ext cx="3619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rgbClr val="E40524"/>
                </a:solidFill>
              </a:rPr>
              <a:t>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65679" y="2328768"/>
            <a:ext cx="3619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rgbClr val="E40524"/>
                </a:solidFill>
              </a:rPr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8406" y="2631488"/>
            <a:ext cx="41782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rgbClr val="00B050"/>
                </a:solidFill>
              </a:rPr>
              <a:t>√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56795" y="3458451"/>
            <a:ext cx="41782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rgbClr val="00B050"/>
                </a:solidFill>
              </a:rPr>
              <a:t>√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46654" y="3773550"/>
            <a:ext cx="41782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rgbClr val="00B05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01748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/>
      <p:bldP spid="17" grpId="0"/>
      <p:bldP spid="18" grpId="0"/>
      <p:bldP spid="20" grpId="0"/>
      <p:bldP spid="21" grpId="0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Consumer problem using Sleep &amp; Wakeup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8016" y="859536"/>
            <a:ext cx="661784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#define N 4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count=0;</a:t>
            </a:r>
          </a:p>
          <a:p>
            <a:pPr marL="0" indent="0">
              <a:buNone/>
            </a:pPr>
            <a:r>
              <a:rPr lang="en-US" dirty="0"/>
              <a:t>void producer (void)</a:t>
            </a:r>
          </a:p>
          <a:p>
            <a:pPr marL="0" indent="0" defTabSz="542925">
              <a:buNone/>
            </a:pPr>
            <a:r>
              <a:rPr lang="en-US" dirty="0"/>
              <a:t>{	</a:t>
            </a:r>
            <a:r>
              <a:rPr lang="en-US" dirty="0" err="1"/>
              <a:t>int</a:t>
            </a:r>
            <a:r>
              <a:rPr lang="en-US" dirty="0"/>
              <a:t> item;</a:t>
            </a:r>
          </a:p>
          <a:p>
            <a:pPr marL="0" indent="0" defTabSz="542925">
              <a:buNone/>
            </a:pPr>
            <a:r>
              <a:rPr lang="en-US" dirty="0"/>
              <a:t>	while (true) </a:t>
            </a:r>
            <a:endParaRPr lang="en-US" dirty="0" smtClean="0"/>
          </a:p>
          <a:p>
            <a:pPr marL="0" indent="0" defTabSz="542925">
              <a:buNone/>
            </a:pPr>
            <a:r>
              <a:rPr lang="en-US" dirty="0"/>
              <a:t>	</a:t>
            </a:r>
            <a:r>
              <a:rPr lang="en-US" dirty="0" smtClean="0"/>
              <a:t>{</a:t>
            </a:r>
            <a:r>
              <a:rPr lang="en-US" dirty="0"/>
              <a:t>	item=</a:t>
            </a:r>
            <a:r>
              <a:rPr lang="en-US" dirty="0" err="1"/>
              <a:t>produce_item</a:t>
            </a:r>
            <a:r>
              <a:rPr lang="en-US" dirty="0"/>
              <a:t>();</a:t>
            </a:r>
          </a:p>
          <a:p>
            <a:pPr marL="0" indent="0" defTabSz="542925">
              <a:buNone/>
            </a:pPr>
            <a:r>
              <a:rPr lang="en-US" dirty="0"/>
              <a:t>	</a:t>
            </a:r>
            <a:r>
              <a:rPr lang="en-US" dirty="0" smtClean="0"/>
              <a:t>	if </a:t>
            </a:r>
            <a:r>
              <a:rPr lang="en-US" dirty="0"/>
              <a:t>(count==N) sleep();</a:t>
            </a:r>
          </a:p>
          <a:p>
            <a:pPr marL="0" indent="0" defTabSz="542925">
              <a:buNone/>
            </a:pP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err="1"/>
              <a:t>insert_item</a:t>
            </a:r>
            <a:r>
              <a:rPr lang="en-US" dirty="0"/>
              <a:t>(item);</a:t>
            </a:r>
          </a:p>
          <a:p>
            <a:pPr marL="0" indent="0" defTabSz="542925">
              <a:buNone/>
            </a:pPr>
            <a:r>
              <a:rPr lang="en-US" dirty="0"/>
              <a:t>	</a:t>
            </a:r>
            <a:r>
              <a:rPr lang="en-US" dirty="0" smtClean="0"/>
              <a:t>	count=count+1</a:t>
            </a:r>
            <a:r>
              <a:rPr lang="en-US" dirty="0"/>
              <a:t>;</a:t>
            </a:r>
          </a:p>
          <a:p>
            <a:pPr marL="0" indent="0" defTabSz="542925">
              <a:buNone/>
            </a:pPr>
            <a:r>
              <a:rPr lang="en-US" dirty="0" smtClean="0"/>
              <a:t>	</a:t>
            </a:r>
            <a:r>
              <a:rPr lang="en-US" dirty="0"/>
              <a:t>	if(count==1) </a:t>
            </a:r>
            <a:r>
              <a:rPr lang="en-US" dirty="0" smtClean="0"/>
              <a:t>wakeup(consumer</a:t>
            </a:r>
            <a:r>
              <a:rPr lang="en-US" dirty="0"/>
              <a:t>);</a:t>
            </a:r>
          </a:p>
          <a:p>
            <a:pPr marL="0" indent="0" defTabSz="542925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US" b="1" dirty="0">
              <a:solidFill>
                <a:schemeClr val="accent6"/>
              </a:solidFill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0906608"/>
              </p:ext>
            </p:extLst>
          </p:nvPr>
        </p:nvGraphicFramePr>
        <p:xfrm>
          <a:off x="8946773" y="2260600"/>
          <a:ext cx="137160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Buffer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51373" y="2248647"/>
            <a:ext cx="10668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dirty="0"/>
              <a:t>Producer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46973" y="2248647"/>
            <a:ext cx="11430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Consumer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171550" y="907834"/>
            <a:ext cx="9144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352400" y="93607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171550" y="1517434"/>
            <a:ext cx="9144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352400" y="154567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item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190600" y="15613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Item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478626" y="951768"/>
            <a:ext cx="300249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478626" y="951768"/>
            <a:ext cx="300249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684832" y="2637031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</a:t>
            </a:r>
            <a:endParaRPr lang="en-IN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8684832" y="3014006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2</a:t>
            </a:r>
            <a:endParaRPr lang="en-IN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8684832" y="3390981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</a:t>
            </a:r>
            <a:endParaRPr lang="en-IN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8684832" y="3767956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4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97162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0.00023 L 0.00026 0.15486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3" grpId="0" animBg="1"/>
      <p:bldP spid="24" grpId="0"/>
      <p:bldP spid="25" grpId="0" animBg="1"/>
      <p:bldP spid="26" grpId="0"/>
      <p:bldP spid="27" grpId="0"/>
      <p:bldP spid="27" grpId="1"/>
      <p:bldP spid="28" grpId="0" animBg="1"/>
      <p:bldP spid="28" grpId="1" animBg="1"/>
      <p:bldP spid="29" grpId="0" animBg="1"/>
      <p:bldP spid="30" grpId="0"/>
      <p:bldP spid="31" grpId="0"/>
      <p:bldP spid="32" grpId="0"/>
      <p:bldP spid="3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Consumer problem using Sleep &amp; Wakeup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8016" y="859536"/>
            <a:ext cx="661784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void consumer (void)</a:t>
            </a:r>
          </a:p>
          <a:p>
            <a:pPr marL="0" indent="0">
              <a:buNone/>
            </a:pPr>
            <a:r>
              <a:rPr lang="en-US" dirty="0"/>
              <a:t>{	</a:t>
            </a:r>
            <a:r>
              <a:rPr lang="en-US" dirty="0" err="1"/>
              <a:t>int</a:t>
            </a:r>
            <a:r>
              <a:rPr lang="en-US" dirty="0"/>
              <a:t> item;</a:t>
            </a:r>
          </a:p>
          <a:p>
            <a:pPr marL="0" indent="0">
              <a:buNone/>
            </a:pPr>
            <a:r>
              <a:rPr lang="en-US" dirty="0"/>
              <a:t>	while (true)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{</a:t>
            </a:r>
            <a:r>
              <a:rPr lang="en-US" dirty="0"/>
              <a:t>	if (count==0) sleep();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item=</a:t>
            </a:r>
            <a:r>
              <a:rPr lang="en-US" dirty="0" err="1" smtClean="0"/>
              <a:t>remove_item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/>
              <a:t>	count=count-1;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if(count</a:t>
            </a:r>
            <a:r>
              <a:rPr lang="en-US" dirty="0"/>
              <a:t>==N-1) 	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smtClean="0"/>
              <a:t>	wakeup(producer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err="1"/>
              <a:t>consume_item</a:t>
            </a:r>
            <a:r>
              <a:rPr lang="en-US" dirty="0"/>
              <a:t>(item);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US" b="1" dirty="0">
              <a:solidFill>
                <a:schemeClr val="accent6"/>
              </a:solidFill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0906608"/>
              </p:ext>
            </p:extLst>
          </p:nvPr>
        </p:nvGraphicFramePr>
        <p:xfrm>
          <a:off x="8946773" y="2260600"/>
          <a:ext cx="137160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Buffer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51373" y="2248647"/>
            <a:ext cx="10668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dirty="0"/>
              <a:t>Producer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46973" y="2248647"/>
            <a:ext cx="11430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Consumer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171550" y="907834"/>
            <a:ext cx="9144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352400" y="93607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171550" y="1517434"/>
            <a:ext cx="9144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352400" y="154567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item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190600" y="26281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Item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478626" y="951768"/>
            <a:ext cx="300249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478626" y="951768"/>
            <a:ext cx="300249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84832" y="2637031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</a:t>
            </a:r>
            <a:endParaRPr lang="en-IN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8684832" y="3014006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2</a:t>
            </a:r>
            <a:endParaRPr lang="en-IN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8684832" y="3390981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</a:t>
            </a:r>
            <a:endParaRPr lang="en-IN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8684832" y="3767956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4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7818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0.00023 L -0.00196 -0.1546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28" grpId="0" animBg="1"/>
      <p:bldP spid="2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in Sleep &amp; Wakeup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with this solution is that it </a:t>
            </a:r>
            <a:r>
              <a:rPr lang="en-US" b="1" dirty="0">
                <a:solidFill>
                  <a:schemeClr val="accent6"/>
                </a:solidFill>
              </a:rPr>
              <a:t>contains a race condition that can lead to a deadlock</a:t>
            </a:r>
            <a:r>
              <a:rPr lang="en-US" dirty="0"/>
              <a:t>. (How???)</a:t>
            </a:r>
            <a:endParaRPr lang="en-US" dirty="0" smtClean="0"/>
          </a:p>
          <a:p>
            <a:endParaRPr lang="en-US" dirty="0" smtClean="0">
              <a:solidFill>
                <a:schemeClr val="accent6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28017" y="1627094"/>
            <a:ext cx="4645689" cy="48230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#define N 4</a:t>
            </a:r>
          </a:p>
          <a:p>
            <a:pPr marL="0" indent="0">
              <a:buNone/>
            </a:pPr>
            <a:r>
              <a:rPr lang="en-US" sz="2000" dirty="0" err="1"/>
              <a:t>int</a:t>
            </a:r>
            <a:r>
              <a:rPr lang="en-US" sz="2000" dirty="0"/>
              <a:t> count=0;</a:t>
            </a:r>
          </a:p>
          <a:p>
            <a:pPr marL="0" indent="0">
              <a:buNone/>
            </a:pPr>
            <a:r>
              <a:rPr lang="en-US" sz="2000" dirty="0"/>
              <a:t>void producer (void)</a:t>
            </a:r>
          </a:p>
          <a:p>
            <a:pPr marL="0" indent="0" defTabSz="542925">
              <a:buNone/>
            </a:pPr>
            <a:r>
              <a:rPr lang="en-US" sz="2000" dirty="0"/>
              <a:t>{	</a:t>
            </a:r>
            <a:r>
              <a:rPr lang="en-US" sz="2000" dirty="0" err="1"/>
              <a:t>int</a:t>
            </a:r>
            <a:r>
              <a:rPr lang="en-US" sz="2000" dirty="0"/>
              <a:t> item;</a:t>
            </a:r>
          </a:p>
          <a:p>
            <a:pPr marL="0" indent="0" defTabSz="542925">
              <a:buNone/>
            </a:pPr>
            <a:r>
              <a:rPr lang="en-US" sz="2000" dirty="0"/>
              <a:t>	while (true) </a:t>
            </a:r>
            <a:endParaRPr lang="en-US" sz="2000" dirty="0" smtClean="0"/>
          </a:p>
          <a:p>
            <a:pPr marL="0" indent="0" defTabSz="542925">
              <a:buNone/>
            </a:pPr>
            <a:r>
              <a:rPr lang="en-US" sz="2000" dirty="0"/>
              <a:t>	</a:t>
            </a:r>
            <a:r>
              <a:rPr lang="en-US" sz="2000" dirty="0" smtClean="0"/>
              <a:t>{</a:t>
            </a:r>
            <a:r>
              <a:rPr lang="en-US" sz="2000" dirty="0"/>
              <a:t>	item=</a:t>
            </a:r>
            <a:r>
              <a:rPr lang="en-US" sz="2000" dirty="0" err="1"/>
              <a:t>produce_item</a:t>
            </a:r>
            <a:r>
              <a:rPr lang="en-US" sz="2000" dirty="0"/>
              <a:t>();</a:t>
            </a:r>
          </a:p>
          <a:p>
            <a:pPr marL="0" indent="0" defTabSz="542925">
              <a:buNone/>
            </a:pPr>
            <a:r>
              <a:rPr lang="en-US" sz="2000" dirty="0"/>
              <a:t>	</a:t>
            </a:r>
            <a:r>
              <a:rPr lang="en-US" sz="2000" dirty="0" smtClean="0"/>
              <a:t>	if </a:t>
            </a:r>
            <a:r>
              <a:rPr lang="en-US" sz="2000" dirty="0"/>
              <a:t>(count==N) sleep();</a:t>
            </a:r>
          </a:p>
          <a:p>
            <a:pPr marL="0" indent="0" defTabSz="542925">
              <a:buNone/>
            </a:pPr>
            <a:r>
              <a:rPr lang="en-US" sz="2000" dirty="0" smtClean="0"/>
              <a:t>	</a:t>
            </a:r>
            <a:r>
              <a:rPr lang="en-US" sz="2000" dirty="0"/>
              <a:t>	</a:t>
            </a:r>
            <a:r>
              <a:rPr lang="en-US" sz="2000" dirty="0" err="1"/>
              <a:t>insert_item</a:t>
            </a:r>
            <a:r>
              <a:rPr lang="en-US" sz="2000" dirty="0"/>
              <a:t>(item);</a:t>
            </a:r>
          </a:p>
          <a:p>
            <a:pPr marL="0" indent="0" defTabSz="542925">
              <a:buNone/>
            </a:pPr>
            <a:r>
              <a:rPr lang="en-US" sz="2000" dirty="0"/>
              <a:t>	</a:t>
            </a:r>
            <a:r>
              <a:rPr lang="en-US" sz="2000" dirty="0" smtClean="0"/>
              <a:t>	count=count+1</a:t>
            </a:r>
            <a:r>
              <a:rPr lang="en-US" sz="2000" dirty="0"/>
              <a:t>;</a:t>
            </a:r>
          </a:p>
          <a:p>
            <a:pPr marL="0" indent="0" defTabSz="542925">
              <a:buNone/>
            </a:pPr>
            <a:r>
              <a:rPr lang="en-US" sz="2000" dirty="0" smtClean="0"/>
              <a:t>	</a:t>
            </a:r>
            <a:r>
              <a:rPr lang="en-US" sz="2000" dirty="0"/>
              <a:t>	if(count==1) </a:t>
            </a:r>
            <a:r>
              <a:rPr lang="en-US" sz="2000" dirty="0" smtClean="0"/>
              <a:t>wakeup(consumer);</a:t>
            </a:r>
          </a:p>
          <a:p>
            <a:pPr marL="0" indent="0" defTabSz="542925">
              <a:buNone/>
            </a:pPr>
            <a:r>
              <a:rPr lang="en-US" sz="2000" dirty="0"/>
              <a:t>	</a:t>
            </a:r>
            <a:r>
              <a:rPr lang="en-US" sz="2000" dirty="0" smtClean="0"/>
              <a:t>}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}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268403" y="1627094"/>
            <a:ext cx="4807054" cy="48230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void consumer (void)</a:t>
            </a:r>
          </a:p>
          <a:p>
            <a:pPr marL="0" indent="0">
              <a:buNone/>
            </a:pPr>
            <a:r>
              <a:rPr lang="en-US" sz="2000" dirty="0"/>
              <a:t>{	</a:t>
            </a:r>
            <a:r>
              <a:rPr lang="en-US" sz="2000" dirty="0" err="1"/>
              <a:t>int</a:t>
            </a:r>
            <a:r>
              <a:rPr lang="en-US" sz="2000" dirty="0"/>
              <a:t> item;</a:t>
            </a:r>
          </a:p>
          <a:p>
            <a:pPr marL="0" indent="0">
              <a:buNone/>
            </a:pPr>
            <a:r>
              <a:rPr lang="en-US" sz="2000" dirty="0"/>
              <a:t>	while (true)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{</a:t>
            </a:r>
            <a:r>
              <a:rPr lang="en-US" sz="2000" dirty="0"/>
              <a:t>	if (count==0) </a:t>
            </a:r>
            <a:r>
              <a:rPr lang="en-US" sz="2000" dirty="0" smtClean="0"/>
              <a:t>      sleep</a:t>
            </a:r>
            <a:r>
              <a:rPr lang="en-US" sz="2000" dirty="0"/>
              <a:t>();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item=</a:t>
            </a:r>
            <a:r>
              <a:rPr lang="en-US" sz="2000" dirty="0" err="1" smtClean="0"/>
              <a:t>remove_item</a:t>
            </a:r>
            <a:r>
              <a:rPr lang="en-US" sz="2000" dirty="0"/>
              <a:t>();</a:t>
            </a:r>
          </a:p>
          <a:p>
            <a:pPr marL="0" indent="0">
              <a:buNone/>
            </a:pPr>
            <a:r>
              <a:rPr lang="en-US" sz="2000" dirty="0" smtClean="0"/>
              <a:t>	</a:t>
            </a:r>
            <a:r>
              <a:rPr lang="en-US" sz="2000" dirty="0"/>
              <a:t>	count=count-1;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if(count</a:t>
            </a:r>
            <a:r>
              <a:rPr lang="en-US" sz="2000" dirty="0"/>
              <a:t>==N-1) 	</a:t>
            </a:r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en-US" sz="2000" dirty="0" smtClean="0"/>
              <a:t>	wakeup(producer</a:t>
            </a:r>
            <a:r>
              <a:rPr lang="en-US" sz="2000" dirty="0"/>
              <a:t>);</a:t>
            </a:r>
          </a:p>
          <a:p>
            <a:pPr marL="0" indent="0">
              <a:buNone/>
            </a:pPr>
            <a:r>
              <a:rPr lang="en-US" sz="2000" dirty="0" smtClean="0"/>
              <a:t>	</a:t>
            </a:r>
            <a:r>
              <a:rPr lang="en-US" sz="2000" dirty="0"/>
              <a:t>	</a:t>
            </a:r>
            <a:r>
              <a:rPr lang="en-US" sz="2000" dirty="0" err="1"/>
              <a:t>consume_item</a:t>
            </a:r>
            <a:r>
              <a:rPr lang="en-US" sz="2000" dirty="0"/>
              <a:t>(item);</a:t>
            </a:r>
          </a:p>
          <a:p>
            <a:pPr marL="0" indent="0">
              <a:buNone/>
            </a:pPr>
            <a:r>
              <a:rPr lang="en-US" sz="2000" dirty="0"/>
              <a:t>	}</a:t>
            </a:r>
          </a:p>
          <a:p>
            <a:pPr marL="0" indent="0">
              <a:buNone/>
            </a:pPr>
            <a:r>
              <a:rPr lang="en-US" sz="2000" dirty="0"/>
              <a:t>}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06906" y="1623186"/>
            <a:ext cx="10668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dirty="0"/>
              <a:t>Producer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32457" y="1623186"/>
            <a:ext cx="11430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Consumer</a:t>
            </a:r>
            <a:endParaRPr lang="en-US" dirty="0"/>
          </a:p>
        </p:txBody>
      </p:sp>
      <p:graphicFrame>
        <p:nvGraphicFramePr>
          <p:cNvPr id="1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8066381"/>
              </p:ext>
            </p:extLst>
          </p:nvPr>
        </p:nvGraphicFramePr>
        <p:xfrm>
          <a:off x="5531220" y="3578412"/>
          <a:ext cx="137160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Buffer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5755997" y="2225646"/>
            <a:ext cx="9144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36847" y="225389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755997" y="2835246"/>
            <a:ext cx="9144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36847" y="286349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item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58380" y="287918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Item 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63073" y="2269580"/>
            <a:ext cx="300249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63073" y="2269580"/>
            <a:ext cx="300249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69279" y="3954843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</a:t>
            </a:r>
            <a:endParaRPr lang="en-IN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5269279" y="4331818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2</a:t>
            </a:r>
            <a:endParaRPr lang="en-IN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5269279" y="4708793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</a:t>
            </a:r>
            <a:endParaRPr lang="en-IN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5269279" y="5085768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4</a:t>
            </a:r>
            <a:endParaRPr lang="en-IN" sz="1600" dirty="0"/>
          </a:p>
        </p:txBody>
      </p:sp>
      <p:sp>
        <p:nvSpPr>
          <p:cNvPr id="29" name="Rectangle 28"/>
          <p:cNvSpPr/>
          <p:nvPr/>
        </p:nvSpPr>
        <p:spPr>
          <a:xfrm>
            <a:off x="9146044" y="2793942"/>
            <a:ext cx="1350506" cy="39757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rved Right Arrow 29"/>
          <p:cNvSpPr/>
          <p:nvPr/>
        </p:nvSpPr>
        <p:spPr>
          <a:xfrm rot="6167594">
            <a:off x="6792485" y="-1890485"/>
            <a:ext cx="1397000" cy="7044428"/>
          </a:xfrm>
          <a:prstGeom prst="curvedRightArrow">
            <a:avLst>
              <a:gd name="adj1" fmla="val 12886"/>
              <a:gd name="adj2" fmla="val 28041"/>
              <a:gd name="adj3" fmla="val 26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23682" y="5198640"/>
            <a:ext cx="3402106" cy="39757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648370" y="2076062"/>
            <a:ext cx="1330612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Context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Switching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 rot="14916236">
            <a:off x="7223752" y="1292963"/>
            <a:ext cx="1053830" cy="7127493"/>
          </a:xfrm>
          <a:prstGeom prst="curvedRightArrow">
            <a:avLst>
              <a:gd name="adj1" fmla="val 12886"/>
              <a:gd name="adj2" fmla="val 28041"/>
              <a:gd name="adj3" fmla="val 2660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41600" y="5748459"/>
            <a:ext cx="1330612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Wakeup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Signal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5" name="Multiply 34"/>
          <p:cNvSpPr/>
          <p:nvPr/>
        </p:nvSpPr>
        <p:spPr>
          <a:xfrm>
            <a:off x="5694827" y="5526096"/>
            <a:ext cx="652455" cy="808917"/>
          </a:xfrm>
          <a:prstGeom prst="mathMultiply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2" t="55323" r="18953" b="14917"/>
          <a:stretch/>
        </p:blipFill>
        <p:spPr>
          <a:xfrm>
            <a:off x="7490985" y="3376714"/>
            <a:ext cx="1638300" cy="9595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2" t="55323" r="18953" b="14917"/>
          <a:stretch/>
        </p:blipFill>
        <p:spPr>
          <a:xfrm>
            <a:off x="2807402" y="2364854"/>
            <a:ext cx="1638300" cy="95952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770754" y="431804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Item 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770754" y="468999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Item 3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770754" y="506195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Item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16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-0.0007 L -0.00026 0.15625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8" grpId="0" animBg="1"/>
      <p:bldP spid="19" grpId="0"/>
      <p:bldP spid="20" grpId="0" animBg="1"/>
      <p:bldP spid="21" grpId="0"/>
      <p:bldP spid="22" grpId="0"/>
      <p:bldP spid="22" grpId="1"/>
      <p:bldP spid="23" grpId="0" animBg="1"/>
      <p:bldP spid="24" grpId="0" animBg="1"/>
      <p:bldP spid="25" grpId="0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8" grpId="0"/>
      <p:bldP spid="39" grpId="0"/>
      <p:bldP spid="4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in Sleep &amp; Wakeup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consumer</a:t>
            </a:r>
            <a:r>
              <a:rPr lang="en-US" dirty="0"/>
              <a:t> has just </a:t>
            </a:r>
            <a:r>
              <a:rPr lang="en-US" b="1" dirty="0">
                <a:solidFill>
                  <a:schemeClr val="accent6"/>
                </a:solidFill>
              </a:rPr>
              <a:t>read the variable count</a:t>
            </a:r>
            <a:r>
              <a:rPr lang="en-US" dirty="0"/>
              <a:t>, noticed </a:t>
            </a:r>
            <a:r>
              <a:rPr lang="en-US" b="1" dirty="0">
                <a:solidFill>
                  <a:schemeClr val="accent6"/>
                </a:solidFill>
              </a:rPr>
              <a:t>it's zero </a:t>
            </a:r>
            <a:r>
              <a:rPr lang="en-US" dirty="0"/>
              <a:t>and is just about to move inside the if block.</a:t>
            </a:r>
          </a:p>
          <a:p>
            <a:r>
              <a:rPr lang="en-US" dirty="0"/>
              <a:t>Just </a:t>
            </a:r>
            <a:r>
              <a:rPr lang="en-US" b="1" dirty="0">
                <a:solidFill>
                  <a:schemeClr val="accent6"/>
                </a:solidFill>
              </a:rPr>
              <a:t>before calling sleep</a:t>
            </a:r>
            <a:r>
              <a:rPr lang="en-US" dirty="0"/>
              <a:t>, the </a:t>
            </a:r>
            <a:r>
              <a:rPr lang="en-US" b="1" dirty="0">
                <a:solidFill>
                  <a:schemeClr val="accent6"/>
                </a:solidFill>
              </a:rPr>
              <a:t>consumer is suspended </a:t>
            </a:r>
            <a:r>
              <a:rPr lang="en-US" dirty="0"/>
              <a:t>and the </a:t>
            </a:r>
            <a:r>
              <a:rPr lang="en-US" b="1" dirty="0">
                <a:solidFill>
                  <a:schemeClr val="accent6"/>
                </a:solidFill>
              </a:rPr>
              <a:t>producer is resumed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producer creates an item</a:t>
            </a:r>
            <a:r>
              <a:rPr lang="en-US" dirty="0"/>
              <a:t>, </a:t>
            </a:r>
            <a:r>
              <a:rPr lang="en-US" b="1" dirty="0">
                <a:solidFill>
                  <a:schemeClr val="accent6"/>
                </a:solidFill>
              </a:rPr>
              <a:t>puts it into the buffer</a:t>
            </a:r>
            <a:r>
              <a:rPr lang="en-US" dirty="0"/>
              <a:t>, and </a:t>
            </a:r>
            <a:r>
              <a:rPr lang="en-US" b="1" dirty="0">
                <a:solidFill>
                  <a:schemeClr val="accent6"/>
                </a:solidFill>
              </a:rPr>
              <a:t>increases count</a:t>
            </a:r>
            <a:r>
              <a:rPr lang="en-US" dirty="0"/>
              <a:t>.</a:t>
            </a:r>
          </a:p>
          <a:p>
            <a:r>
              <a:rPr lang="en-US" dirty="0"/>
              <a:t>Because the </a:t>
            </a:r>
            <a:r>
              <a:rPr lang="en-US" b="1" dirty="0">
                <a:solidFill>
                  <a:schemeClr val="accent6"/>
                </a:solidFill>
              </a:rPr>
              <a:t>buffer was empty prior to the last addition</a:t>
            </a:r>
            <a:r>
              <a:rPr lang="en-US" dirty="0"/>
              <a:t>, the </a:t>
            </a:r>
            <a:r>
              <a:rPr lang="en-US" b="1" dirty="0">
                <a:solidFill>
                  <a:schemeClr val="accent6"/>
                </a:solidFill>
              </a:rPr>
              <a:t>producer tries to wake up </a:t>
            </a:r>
            <a:r>
              <a:rPr lang="en-US" dirty="0"/>
              <a:t>the consumer.</a:t>
            </a:r>
          </a:p>
          <a:p>
            <a:r>
              <a:rPr lang="en-US" dirty="0"/>
              <a:t>Unfortunately the </a:t>
            </a:r>
            <a:r>
              <a:rPr lang="en-US" b="1" dirty="0">
                <a:solidFill>
                  <a:schemeClr val="accent6"/>
                </a:solidFill>
              </a:rPr>
              <a:t>consumer wasn't yet sleeping</a:t>
            </a:r>
            <a:r>
              <a:rPr lang="en-US" dirty="0"/>
              <a:t>, and the </a:t>
            </a:r>
            <a:r>
              <a:rPr lang="en-US" b="1" dirty="0">
                <a:solidFill>
                  <a:schemeClr val="accent6"/>
                </a:solidFill>
              </a:rPr>
              <a:t>wakeup call is lost</a:t>
            </a:r>
            <a:r>
              <a:rPr lang="en-US" dirty="0"/>
              <a:t>. </a:t>
            </a:r>
          </a:p>
          <a:p>
            <a:r>
              <a:rPr lang="en-US" dirty="0"/>
              <a:t>When the </a:t>
            </a:r>
            <a:r>
              <a:rPr lang="en-US" b="1" dirty="0">
                <a:solidFill>
                  <a:schemeClr val="accent6"/>
                </a:solidFill>
              </a:rPr>
              <a:t>consumer resumes</a:t>
            </a:r>
            <a:r>
              <a:rPr lang="en-US" dirty="0"/>
              <a:t>, it </a:t>
            </a:r>
            <a:r>
              <a:rPr lang="en-US" b="1" dirty="0">
                <a:solidFill>
                  <a:schemeClr val="accent6"/>
                </a:solidFill>
              </a:rPr>
              <a:t>goes to sleep </a:t>
            </a:r>
            <a:r>
              <a:rPr lang="en-US" dirty="0"/>
              <a:t>and will </a:t>
            </a:r>
            <a:r>
              <a:rPr lang="en-US" b="1" dirty="0">
                <a:solidFill>
                  <a:schemeClr val="accent6"/>
                </a:solidFill>
              </a:rPr>
              <a:t>never be awakened again</a:t>
            </a:r>
            <a:r>
              <a:rPr lang="en-US" dirty="0"/>
              <a:t>. This is because the </a:t>
            </a:r>
            <a:r>
              <a:rPr lang="en-US" b="1" dirty="0">
                <a:solidFill>
                  <a:schemeClr val="accent6"/>
                </a:solidFill>
              </a:rPr>
              <a:t>consumer is only awakened </a:t>
            </a:r>
            <a:r>
              <a:rPr lang="en-US" dirty="0"/>
              <a:t>by the producer when </a:t>
            </a:r>
            <a:r>
              <a:rPr lang="en-US" b="1" dirty="0">
                <a:solidFill>
                  <a:schemeClr val="accent6"/>
                </a:solidFill>
              </a:rPr>
              <a:t>count is equal to 1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producer will loop until the buffer is full</a:t>
            </a:r>
            <a:r>
              <a:rPr lang="en-US" dirty="0"/>
              <a:t>, after which it will also go to sleep.</a:t>
            </a:r>
          </a:p>
          <a:p>
            <a:r>
              <a:rPr lang="en-US" dirty="0"/>
              <a:t>Finally, </a:t>
            </a:r>
            <a:r>
              <a:rPr lang="en-US" b="1" dirty="0">
                <a:solidFill>
                  <a:schemeClr val="accent6"/>
                </a:solidFill>
              </a:rPr>
              <a:t>both the processes will sleep forever</a:t>
            </a:r>
            <a:r>
              <a:rPr lang="en-US" dirty="0"/>
              <a:t>. This solution therefore is unsatisfactory.</a:t>
            </a:r>
            <a:endParaRPr lang="en-US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57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Semaphore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9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semaphore is a </a:t>
            </a:r>
            <a:r>
              <a:rPr lang="en-US" b="1" dirty="0">
                <a:solidFill>
                  <a:schemeClr val="accent6"/>
                </a:solidFill>
              </a:rPr>
              <a:t>variable that provides an abstraction for controlling the access of a shared resource</a:t>
            </a:r>
            <a:r>
              <a:rPr lang="en-US" dirty="0"/>
              <a:t> by multiple processes in a parallel programming environment.</a:t>
            </a:r>
          </a:p>
          <a:p>
            <a:r>
              <a:rPr lang="en-US" dirty="0"/>
              <a:t>There are 2 types of semaphores:</a:t>
            </a:r>
          </a:p>
          <a:p>
            <a:pPr lvl="1"/>
            <a:r>
              <a:rPr lang="en-US" b="1" dirty="0">
                <a:solidFill>
                  <a:schemeClr val="tx2"/>
                </a:solidFill>
              </a:rPr>
              <a:t>Binary semaphores </a:t>
            </a:r>
            <a:r>
              <a:rPr lang="en-US" dirty="0"/>
              <a:t>:- </a:t>
            </a:r>
          </a:p>
          <a:p>
            <a:pPr lvl="2"/>
            <a:r>
              <a:rPr lang="en-US" dirty="0"/>
              <a:t>Binary semaphores can </a:t>
            </a:r>
            <a:r>
              <a:rPr lang="en-US" dirty="0">
                <a:solidFill>
                  <a:schemeClr val="accent6"/>
                </a:solidFill>
              </a:rPr>
              <a:t>take only 2 values (0/1)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Binary semaphores </a:t>
            </a:r>
            <a:r>
              <a:rPr lang="en-US" dirty="0">
                <a:solidFill>
                  <a:schemeClr val="accent6"/>
                </a:solidFill>
              </a:rPr>
              <a:t>have 2 methods </a:t>
            </a:r>
            <a:r>
              <a:rPr lang="en-US" dirty="0"/>
              <a:t>associated with it (</a:t>
            </a:r>
            <a:r>
              <a:rPr lang="en-US" dirty="0">
                <a:solidFill>
                  <a:schemeClr val="accent6"/>
                </a:solidFill>
              </a:rPr>
              <a:t>up, down / lock, unlock</a:t>
            </a:r>
            <a:r>
              <a:rPr lang="en-US" dirty="0"/>
              <a:t>). </a:t>
            </a:r>
          </a:p>
          <a:p>
            <a:pPr lvl="2"/>
            <a:r>
              <a:rPr lang="en-US" dirty="0"/>
              <a:t>They are </a:t>
            </a:r>
            <a:r>
              <a:rPr lang="en-US" dirty="0">
                <a:solidFill>
                  <a:schemeClr val="accent6"/>
                </a:solidFill>
              </a:rPr>
              <a:t>used to acquire locks</a:t>
            </a:r>
            <a:r>
              <a:rPr lang="en-US" dirty="0"/>
              <a:t>. </a:t>
            </a:r>
          </a:p>
          <a:p>
            <a:pPr lvl="1"/>
            <a:r>
              <a:rPr lang="en-US" b="1" dirty="0">
                <a:solidFill>
                  <a:schemeClr val="tx2"/>
                </a:solidFill>
              </a:rPr>
              <a:t>Counting semaphores </a:t>
            </a:r>
            <a:r>
              <a:rPr lang="en-US" dirty="0"/>
              <a:t>:- </a:t>
            </a:r>
          </a:p>
          <a:p>
            <a:pPr lvl="2"/>
            <a:r>
              <a:rPr lang="en-US" dirty="0"/>
              <a:t>Counting semaphore can </a:t>
            </a:r>
            <a:r>
              <a:rPr lang="en-US" dirty="0">
                <a:solidFill>
                  <a:schemeClr val="accent6"/>
                </a:solidFill>
              </a:rPr>
              <a:t>have possible values more than two</a:t>
            </a:r>
            <a:r>
              <a:rPr lang="en-US" dirty="0"/>
              <a:t>.</a:t>
            </a:r>
            <a:endParaRPr lang="en-US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8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functions insert _item and </a:t>
            </a:r>
            <a:r>
              <a:rPr lang="en-US" dirty="0" err="1"/>
              <a:t>remove_item</a:t>
            </a:r>
            <a:r>
              <a:rPr lang="en-US" dirty="0"/>
              <a:t> such that the following hold:</a:t>
            </a:r>
          </a:p>
          <a:p>
            <a:pPr lvl="1"/>
            <a:r>
              <a:rPr lang="en-US" b="1" dirty="0">
                <a:solidFill>
                  <a:schemeClr val="tx2"/>
                </a:solidFill>
              </a:rPr>
              <a:t>Mutually exclusive access to buffer</a:t>
            </a:r>
            <a:r>
              <a:rPr lang="en-US" dirty="0"/>
              <a:t>: </a:t>
            </a:r>
            <a:r>
              <a:rPr lang="en-US" dirty="0">
                <a:solidFill>
                  <a:schemeClr val="accent6"/>
                </a:solidFill>
              </a:rPr>
              <a:t>At any time only one process should be executing </a:t>
            </a:r>
            <a:r>
              <a:rPr lang="en-US" dirty="0"/>
              <a:t>(either </a:t>
            </a:r>
            <a:r>
              <a:rPr lang="en-US" dirty="0" err="1"/>
              <a:t>insert_item</a:t>
            </a:r>
            <a:r>
              <a:rPr lang="en-US" dirty="0"/>
              <a:t> or </a:t>
            </a:r>
            <a:r>
              <a:rPr lang="en-US" dirty="0" err="1"/>
              <a:t>remove_item</a:t>
            </a:r>
            <a:r>
              <a:rPr lang="en-US" dirty="0"/>
              <a:t>). </a:t>
            </a:r>
          </a:p>
          <a:p>
            <a:pPr lvl="1"/>
            <a:r>
              <a:rPr lang="en-US" b="1" dirty="0">
                <a:solidFill>
                  <a:schemeClr val="tx2"/>
                </a:solidFill>
              </a:rPr>
              <a:t>No buffer overflow</a:t>
            </a:r>
            <a:r>
              <a:rPr lang="en-US" dirty="0"/>
              <a:t>: A process executes </a:t>
            </a:r>
            <a:r>
              <a:rPr lang="en-US" dirty="0" err="1">
                <a:solidFill>
                  <a:schemeClr val="accent6"/>
                </a:solidFill>
              </a:rPr>
              <a:t>insert_item</a:t>
            </a:r>
            <a:r>
              <a:rPr lang="en-US" dirty="0">
                <a:solidFill>
                  <a:schemeClr val="accent6"/>
                </a:solidFill>
              </a:rPr>
              <a:t> only when the buffer is not full </a:t>
            </a:r>
            <a:r>
              <a:rPr lang="en-US" dirty="0"/>
              <a:t>(i.e., the process is blocked if the buffer is full). </a:t>
            </a:r>
          </a:p>
          <a:p>
            <a:pPr lvl="1"/>
            <a:r>
              <a:rPr lang="en-US" b="1" dirty="0">
                <a:solidFill>
                  <a:schemeClr val="tx2"/>
                </a:solidFill>
              </a:rPr>
              <a:t>No buffer underflow</a:t>
            </a:r>
            <a:r>
              <a:rPr lang="en-US" dirty="0"/>
              <a:t>: A process executes </a:t>
            </a:r>
            <a:r>
              <a:rPr lang="en-US" dirty="0" err="1">
                <a:solidFill>
                  <a:schemeClr val="accent6"/>
                </a:solidFill>
              </a:rPr>
              <a:t>remove_item</a:t>
            </a:r>
            <a:r>
              <a:rPr lang="en-US" dirty="0">
                <a:solidFill>
                  <a:schemeClr val="accent6"/>
                </a:solidFill>
              </a:rPr>
              <a:t> only when the buffer is not empty </a:t>
            </a:r>
            <a:r>
              <a:rPr lang="en-US" dirty="0"/>
              <a:t>(i.e., the process is blocked if the buffer is empty).</a:t>
            </a:r>
          </a:p>
          <a:p>
            <a:pPr lvl="1"/>
            <a:r>
              <a:rPr lang="en-US" b="1" dirty="0">
                <a:solidFill>
                  <a:schemeClr val="tx2"/>
                </a:solidFill>
              </a:rPr>
              <a:t>No busy waiting</a:t>
            </a:r>
            <a:r>
              <a:rPr lang="en-US" dirty="0"/>
              <a:t>. </a:t>
            </a:r>
          </a:p>
          <a:p>
            <a:pPr lvl="1"/>
            <a:r>
              <a:rPr lang="en-US" b="1" dirty="0">
                <a:solidFill>
                  <a:schemeClr val="tx2"/>
                </a:solidFill>
              </a:rPr>
              <a:t>No producer starvation</a:t>
            </a:r>
            <a:r>
              <a:rPr lang="en-US" dirty="0"/>
              <a:t>: A process </a:t>
            </a:r>
            <a:r>
              <a:rPr lang="en-US" dirty="0">
                <a:solidFill>
                  <a:schemeClr val="accent6"/>
                </a:solidFill>
              </a:rPr>
              <a:t>does not wait forever at </a:t>
            </a:r>
            <a:r>
              <a:rPr lang="en-US" dirty="0" err="1">
                <a:solidFill>
                  <a:schemeClr val="accent6"/>
                </a:solidFill>
              </a:rPr>
              <a:t>insert_item</a:t>
            </a:r>
            <a:r>
              <a:rPr lang="en-US" dirty="0">
                <a:solidFill>
                  <a:schemeClr val="accent6"/>
                </a:solidFill>
              </a:rPr>
              <a:t>() </a:t>
            </a:r>
            <a:r>
              <a:rPr lang="en-US" dirty="0"/>
              <a:t>provided the buffer repeatedly becomes full. </a:t>
            </a:r>
          </a:p>
          <a:p>
            <a:pPr lvl="1"/>
            <a:r>
              <a:rPr lang="en-US" b="1" dirty="0">
                <a:solidFill>
                  <a:schemeClr val="tx2"/>
                </a:solidFill>
              </a:rPr>
              <a:t>No consumer starvation</a:t>
            </a:r>
            <a:r>
              <a:rPr lang="en-US" dirty="0"/>
              <a:t>: A process </a:t>
            </a:r>
            <a:r>
              <a:rPr lang="en-US" dirty="0">
                <a:solidFill>
                  <a:schemeClr val="accent6"/>
                </a:solidFill>
              </a:rPr>
              <a:t>does not wait forever at </a:t>
            </a:r>
            <a:r>
              <a:rPr lang="en-US" dirty="0" err="1">
                <a:solidFill>
                  <a:schemeClr val="accent6"/>
                </a:solidFill>
              </a:rPr>
              <a:t>remove_item</a:t>
            </a:r>
            <a:r>
              <a:rPr lang="en-US" dirty="0">
                <a:solidFill>
                  <a:schemeClr val="accent6"/>
                </a:solidFill>
              </a:rPr>
              <a:t>() </a:t>
            </a:r>
            <a:r>
              <a:rPr lang="en-US" dirty="0"/>
              <a:t>provided the buffer repeatedly becomes empty.</a:t>
            </a:r>
            <a:endParaRPr lang="en-US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90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Inter-process </a:t>
            </a:r>
            <a:r>
              <a:rPr lang="en-US" dirty="0"/>
              <a:t>communication (IPC)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Reasons of process cooperation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Information sharing</a:t>
            </a:r>
            <a:r>
              <a:rPr lang="en-US" dirty="0"/>
              <a:t>: Several processes may need to access the same data (such as stored in a file.)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Computation speed-up</a:t>
            </a:r>
            <a:r>
              <a:rPr lang="en-US" dirty="0"/>
              <a:t>: A task can </a:t>
            </a:r>
            <a:r>
              <a:rPr lang="en-US" dirty="0" smtClean="0"/>
              <a:t>often </a:t>
            </a:r>
            <a:r>
              <a:rPr lang="en-US" dirty="0"/>
              <a:t>be run faster if it is broken into subtasks and distributed among different processes.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Modularity</a:t>
            </a:r>
            <a:r>
              <a:rPr lang="en-US" dirty="0"/>
              <a:t>: It may be easier to organize a complex task into separate subtasks, then have different processes or threads running each subtask.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Convenience</a:t>
            </a:r>
            <a:r>
              <a:rPr lang="en-US" dirty="0"/>
              <a:t>: An individual user can run several programs at the same time, to perform some task.</a:t>
            </a:r>
          </a:p>
          <a:p>
            <a:endParaRPr lang="en-US" dirty="0"/>
          </a:p>
          <a:p>
            <a:r>
              <a:rPr lang="en-US" dirty="0"/>
              <a:t>Issues of process cooperation</a:t>
            </a:r>
          </a:p>
          <a:p>
            <a:pPr lvl="1"/>
            <a:r>
              <a:rPr lang="en-US" dirty="0"/>
              <a:t>Data corruption, deadlocks, increased complexity</a:t>
            </a:r>
          </a:p>
          <a:p>
            <a:pPr lvl="1"/>
            <a:r>
              <a:rPr lang="en-US" dirty="0"/>
              <a:t>Requires processes to synchronize their processing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63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on Semaphore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Wait(): a process performs a wait operation to </a:t>
            </a:r>
            <a:r>
              <a:rPr lang="en-US" b="1" dirty="0">
                <a:solidFill>
                  <a:schemeClr val="accent6"/>
                </a:solidFill>
              </a:rPr>
              <a:t>tell </a:t>
            </a:r>
            <a:r>
              <a:rPr lang="en-US" b="1" dirty="0" smtClean="0">
                <a:solidFill>
                  <a:schemeClr val="accent6"/>
                </a:solidFill>
              </a:rPr>
              <a:t>the semaphore </a:t>
            </a:r>
            <a:r>
              <a:rPr lang="en-US" b="1" dirty="0">
                <a:solidFill>
                  <a:schemeClr val="accent6"/>
                </a:solidFill>
              </a:rPr>
              <a:t>that it wants exclusive access to the </a:t>
            </a:r>
            <a:r>
              <a:rPr lang="en-US" b="1" dirty="0" smtClean="0">
                <a:solidFill>
                  <a:schemeClr val="accent6"/>
                </a:solidFill>
              </a:rPr>
              <a:t>shared resource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the </a:t>
            </a:r>
            <a:r>
              <a:rPr lang="en-US" dirty="0">
                <a:solidFill>
                  <a:schemeClr val="accent6"/>
                </a:solidFill>
              </a:rPr>
              <a:t>semaphore is empty</a:t>
            </a:r>
            <a:r>
              <a:rPr lang="en-US" dirty="0"/>
              <a:t>, then the </a:t>
            </a:r>
            <a:r>
              <a:rPr lang="en-US" dirty="0">
                <a:solidFill>
                  <a:schemeClr val="accent6"/>
                </a:solidFill>
              </a:rPr>
              <a:t>semaphore </a:t>
            </a:r>
            <a:r>
              <a:rPr lang="en-US" dirty="0" smtClean="0">
                <a:solidFill>
                  <a:schemeClr val="accent6"/>
                </a:solidFill>
              </a:rPr>
              <a:t>enters the </a:t>
            </a:r>
            <a:r>
              <a:rPr lang="en-US" dirty="0">
                <a:solidFill>
                  <a:schemeClr val="accent6"/>
                </a:solidFill>
              </a:rPr>
              <a:t>full state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allows the process to continue </a:t>
            </a:r>
            <a:r>
              <a:rPr lang="en-US" dirty="0" smtClean="0"/>
              <a:t>its execution </a:t>
            </a:r>
            <a:r>
              <a:rPr lang="en-US" dirty="0"/>
              <a:t>immediately.</a:t>
            </a:r>
          </a:p>
          <a:p>
            <a:pPr lvl="1"/>
            <a:r>
              <a:rPr lang="en-US" dirty="0"/>
              <a:t>If the </a:t>
            </a:r>
            <a:r>
              <a:rPr lang="en-US" dirty="0">
                <a:solidFill>
                  <a:schemeClr val="accent6"/>
                </a:solidFill>
              </a:rPr>
              <a:t>semaphore is full</a:t>
            </a:r>
            <a:r>
              <a:rPr lang="en-US" dirty="0"/>
              <a:t>, then the </a:t>
            </a:r>
            <a:r>
              <a:rPr lang="en-US" dirty="0">
                <a:solidFill>
                  <a:schemeClr val="accent6"/>
                </a:solidFill>
              </a:rPr>
              <a:t>semaphore </a:t>
            </a:r>
            <a:r>
              <a:rPr lang="en-US" dirty="0" smtClean="0">
                <a:solidFill>
                  <a:schemeClr val="accent6"/>
                </a:solidFill>
              </a:rPr>
              <a:t>suspends the </a:t>
            </a:r>
            <a:r>
              <a:rPr lang="en-US" dirty="0">
                <a:solidFill>
                  <a:schemeClr val="accent6"/>
                </a:solidFill>
              </a:rPr>
              <a:t>process </a:t>
            </a:r>
            <a:r>
              <a:rPr lang="en-US" dirty="0"/>
              <a:t>(and remembers that the process </a:t>
            </a:r>
            <a:r>
              <a:rPr lang="en-US" dirty="0" smtClean="0"/>
              <a:t>is suspended</a:t>
            </a:r>
            <a:r>
              <a:rPr lang="en-US" dirty="0"/>
              <a:t>).</a:t>
            </a:r>
          </a:p>
          <a:p>
            <a:r>
              <a:rPr lang="en-US" dirty="0"/>
              <a:t>Signal(): a process performs a signal operation to </a:t>
            </a:r>
            <a:r>
              <a:rPr lang="en-US" b="1" dirty="0" smtClean="0">
                <a:solidFill>
                  <a:schemeClr val="accent6"/>
                </a:solidFill>
              </a:rPr>
              <a:t>inform the </a:t>
            </a:r>
            <a:r>
              <a:rPr lang="en-US" b="1" dirty="0">
                <a:solidFill>
                  <a:schemeClr val="accent6"/>
                </a:solidFill>
              </a:rPr>
              <a:t>semaphore that it is finished using the shared resource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there are </a:t>
            </a:r>
            <a:r>
              <a:rPr lang="en-US" dirty="0">
                <a:solidFill>
                  <a:schemeClr val="accent6"/>
                </a:solidFill>
              </a:rPr>
              <a:t>processes suspended on the semaphore</a:t>
            </a:r>
            <a:r>
              <a:rPr lang="en-US" dirty="0"/>
              <a:t>,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6"/>
                </a:solidFill>
              </a:rPr>
              <a:t>semaphore </a:t>
            </a:r>
            <a:r>
              <a:rPr lang="en-US" dirty="0">
                <a:solidFill>
                  <a:schemeClr val="accent6"/>
                </a:solidFill>
              </a:rPr>
              <a:t>wakes one of the up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there are </a:t>
            </a:r>
            <a:r>
              <a:rPr lang="en-US" dirty="0">
                <a:solidFill>
                  <a:schemeClr val="accent6"/>
                </a:solidFill>
              </a:rPr>
              <a:t>no processes suspended on the </a:t>
            </a:r>
            <a:r>
              <a:rPr lang="en-US" dirty="0" smtClean="0">
                <a:solidFill>
                  <a:schemeClr val="accent6"/>
                </a:solidFill>
              </a:rPr>
              <a:t>semaphore</a:t>
            </a:r>
            <a:r>
              <a:rPr lang="en-US" dirty="0" smtClean="0"/>
              <a:t>,	the </a:t>
            </a:r>
            <a:r>
              <a:rPr lang="en-US" dirty="0">
                <a:solidFill>
                  <a:schemeClr val="accent6"/>
                </a:solidFill>
              </a:rPr>
              <a:t>semaphore goes into the empty state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396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Consumer problem using Semaphore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8016" y="859536"/>
            <a:ext cx="661784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#define N 4</a:t>
            </a:r>
          </a:p>
          <a:p>
            <a:pPr marL="0" indent="0">
              <a:buNone/>
            </a:pPr>
            <a:r>
              <a:rPr lang="en-US" sz="1800" dirty="0" err="1"/>
              <a:t>typedef</a:t>
            </a:r>
            <a:r>
              <a:rPr lang="en-US" sz="1800" dirty="0"/>
              <a:t> </a:t>
            </a:r>
            <a:r>
              <a:rPr lang="en-US" sz="1800" dirty="0" err="1"/>
              <a:t>int</a:t>
            </a:r>
            <a:r>
              <a:rPr lang="en-US" sz="1800" dirty="0"/>
              <a:t> semaphore;</a:t>
            </a:r>
          </a:p>
          <a:p>
            <a:pPr marL="0" indent="0">
              <a:buNone/>
            </a:pPr>
            <a:r>
              <a:rPr lang="en-US" sz="1800" dirty="0"/>
              <a:t>semaphore </a:t>
            </a:r>
            <a:r>
              <a:rPr lang="en-US" sz="1800" dirty="0" err="1"/>
              <a:t>mutex</a:t>
            </a:r>
            <a:r>
              <a:rPr lang="en-US" sz="1800" dirty="0"/>
              <a:t>=1; </a:t>
            </a:r>
          </a:p>
          <a:p>
            <a:pPr marL="0" indent="0">
              <a:buNone/>
            </a:pPr>
            <a:r>
              <a:rPr lang="en-US" sz="1800" dirty="0"/>
              <a:t>semaphore empty=N;</a:t>
            </a:r>
          </a:p>
          <a:p>
            <a:pPr marL="0" indent="0">
              <a:buNone/>
            </a:pPr>
            <a:r>
              <a:rPr lang="en-US" sz="1800" dirty="0"/>
              <a:t>semaphore full=0;</a:t>
            </a:r>
          </a:p>
          <a:p>
            <a:pPr marL="0" indent="0">
              <a:buNone/>
            </a:pPr>
            <a:r>
              <a:rPr lang="en-US" sz="1800" dirty="0"/>
              <a:t>void producer (void)</a:t>
            </a:r>
          </a:p>
          <a:p>
            <a:pPr marL="0" indent="0">
              <a:buNone/>
            </a:pPr>
            <a:r>
              <a:rPr lang="en-US" sz="1800" dirty="0"/>
              <a:t>{	</a:t>
            </a:r>
            <a:r>
              <a:rPr lang="en-US" sz="1800" dirty="0" err="1"/>
              <a:t>int</a:t>
            </a:r>
            <a:r>
              <a:rPr lang="en-US" sz="1800" dirty="0"/>
              <a:t> item;</a:t>
            </a:r>
          </a:p>
          <a:p>
            <a:pPr marL="0" indent="0">
              <a:buNone/>
            </a:pPr>
            <a:r>
              <a:rPr lang="en-US" sz="1800" dirty="0"/>
              <a:t>	while (true) 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{	 </a:t>
            </a:r>
            <a:r>
              <a:rPr lang="en-US" sz="1800" dirty="0"/>
              <a:t>item=</a:t>
            </a:r>
            <a:r>
              <a:rPr lang="en-US" sz="1800" dirty="0" err="1"/>
              <a:t>produce_item</a:t>
            </a:r>
            <a:r>
              <a:rPr lang="en-US" sz="1800" dirty="0"/>
              <a:t>();</a:t>
            </a:r>
          </a:p>
          <a:p>
            <a:pPr marL="0" indent="0">
              <a:buNone/>
            </a:pPr>
            <a:r>
              <a:rPr lang="en-US" sz="1800" dirty="0" smtClean="0"/>
              <a:t>	</a:t>
            </a:r>
            <a:r>
              <a:rPr lang="en-US" sz="1800" dirty="0"/>
              <a:t>	 down(&amp;empty);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 </a:t>
            </a:r>
            <a:r>
              <a:rPr lang="en-US" sz="1800" dirty="0"/>
              <a:t>down(&amp;</a:t>
            </a:r>
            <a:r>
              <a:rPr lang="en-US" sz="1800" dirty="0" err="1"/>
              <a:t>mutex</a:t>
            </a:r>
            <a:r>
              <a:rPr lang="en-US" sz="1800" dirty="0"/>
              <a:t>);</a:t>
            </a:r>
          </a:p>
          <a:p>
            <a:pPr marL="0" indent="0">
              <a:buNone/>
            </a:pPr>
            <a:r>
              <a:rPr lang="en-US" sz="1800" dirty="0" smtClean="0"/>
              <a:t>	</a:t>
            </a:r>
            <a:r>
              <a:rPr lang="en-US" sz="1800" dirty="0"/>
              <a:t>	 </a:t>
            </a:r>
            <a:r>
              <a:rPr lang="en-US" sz="1800" dirty="0" err="1"/>
              <a:t>insert_item</a:t>
            </a:r>
            <a:r>
              <a:rPr lang="en-US" sz="1800" dirty="0"/>
              <a:t>(item);</a:t>
            </a:r>
          </a:p>
          <a:p>
            <a:pPr marL="0" indent="0">
              <a:buNone/>
            </a:pPr>
            <a:r>
              <a:rPr lang="en-US" sz="1800" dirty="0" smtClean="0"/>
              <a:t>	</a:t>
            </a:r>
            <a:r>
              <a:rPr lang="en-US" sz="1800" dirty="0"/>
              <a:t>	 up(&amp;</a:t>
            </a:r>
            <a:r>
              <a:rPr lang="en-US" sz="1800" dirty="0" err="1"/>
              <a:t>mutex</a:t>
            </a:r>
            <a:r>
              <a:rPr lang="en-US" sz="1800" dirty="0"/>
              <a:t>);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 </a:t>
            </a:r>
            <a:r>
              <a:rPr lang="en-US" sz="1800" dirty="0"/>
              <a:t>up(&amp;full</a:t>
            </a:r>
            <a:r>
              <a:rPr lang="en-US" sz="1800" dirty="0" smtClean="0"/>
              <a:t>);	</a:t>
            </a:r>
            <a:r>
              <a:rPr lang="en-US" sz="1800" dirty="0"/>
              <a:t>	}</a:t>
            </a:r>
          </a:p>
          <a:p>
            <a:pPr marL="0" indent="0">
              <a:buNone/>
            </a:pPr>
            <a:r>
              <a:rPr lang="en-US" sz="1800" dirty="0"/>
              <a:t>}</a:t>
            </a:r>
            <a:endParaRPr lang="en-US" sz="1800" b="1" dirty="0">
              <a:solidFill>
                <a:schemeClr val="accent6"/>
              </a:solidFill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9785383"/>
              </p:ext>
            </p:extLst>
          </p:nvPr>
        </p:nvGraphicFramePr>
        <p:xfrm>
          <a:off x="8946773" y="3591853"/>
          <a:ext cx="137160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Buffer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51373" y="3579900"/>
            <a:ext cx="10668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dirty="0"/>
              <a:t>Producer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46973" y="3579900"/>
            <a:ext cx="11430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Consumer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181075" y="907834"/>
            <a:ext cx="9144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361925" y="93607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mutex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181075" y="2915922"/>
            <a:ext cx="9144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361925" y="29441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item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181075" y="295985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Item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488151" y="951768"/>
            <a:ext cx="300249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488151" y="951768"/>
            <a:ext cx="300249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684832" y="3968284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</a:t>
            </a:r>
            <a:endParaRPr lang="en-IN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8684832" y="4345259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2</a:t>
            </a:r>
            <a:endParaRPr lang="en-IN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8684832" y="4722234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</a:t>
            </a:r>
            <a:endParaRPr lang="en-IN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8684832" y="5099209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4</a:t>
            </a:r>
            <a:endParaRPr lang="en-IN" sz="1600" dirty="0"/>
          </a:p>
        </p:txBody>
      </p:sp>
      <p:sp>
        <p:nvSpPr>
          <p:cNvPr id="18" name="Rectangle 17"/>
          <p:cNvSpPr/>
          <p:nvPr/>
        </p:nvSpPr>
        <p:spPr>
          <a:xfrm>
            <a:off x="9181075" y="1625877"/>
            <a:ext cx="9144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361925" y="165412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empty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488151" y="1669811"/>
            <a:ext cx="300249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488151" y="1669811"/>
            <a:ext cx="300249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181075" y="2181354"/>
            <a:ext cx="9144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361925" y="22095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full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488151" y="2225288"/>
            <a:ext cx="300249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488151" y="2225288"/>
            <a:ext cx="300249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422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0.00079 0.14699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3" grpId="0" animBg="1"/>
      <p:bldP spid="24" grpId="0"/>
      <p:bldP spid="25" grpId="0" animBg="1"/>
      <p:bldP spid="26" grpId="0"/>
      <p:bldP spid="27" grpId="0"/>
      <p:bldP spid="27" grpId="1"/>
      <p:bldP spid="28" grpId="0" animBg="1"/>
      <p:bldP spid="28" grpId="1" animBg="1"/>
      <p:bldP spid="29" grpId="0" animBg="1"/>
      <p:bldP spid="29" grpId="1" animBg="1"/>
      <p:bldP spid="29" grpId="2" animBg="1"/>
      <p:bldP spid="30" grpId="0"/>
      <p:bldP spid="31" grpId="0"/>
      <p:bldP spid="32" grpId="0"/>
      <p:bldP spid="33" grpId="0"/>
      <p:bldP spid="18" grpId="0" animBg="1"/>
      <p:bldP spid="19" grpId="0"/>
      <p:bldP spid="20" grpId="0" animBg="1"/>
      <p:bldP spid="20" grpId="1" animBg="1"/>
      <p:bldP spid="21" grpId="0" animBg="1"/>
      <p:bldP spid="22" grpId="0" animBg="1"/>
      <p:bldP spid="34" grpId="0"/>
      <p:bldP spid="35" grpId="0" animBg="1"/>
      <p:bldP spid="35" grpId="1" animBg="1"/>
      <p:bldP spid="3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Consumer problem using Semaphore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8016" y="859536"/>
            <a:ext cx="661784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void consumer (void)</a:t>
            </a:r>
          </a:p>
          <a:p>
            <a:pPr marL="0" indent="0">
              <a:buNone/>
            </a:pPr>
            <a:r>
              <a:rPr lang="en-US" sz="1800" dirty="0"/>
              <a:t>{	</a:t>
            </a:r>
            <a:r>
              <a:rPr lang="en-US" sz="1800" dirty="0" err="1"/>
              <a:t>int</a:t>
            </a:r>
            <a:r>
              <a:rPr lang="en-US" sz="1800" dirty="0"/>
              <a:t> item;</a:t>
            </a:r>
          </a:p>
          <a:p>
            <a:pPr marL="0" indent="0">
              <a:buNone/>
            </a:pPr>
            <a:r>
              <a:rPr lang="en-US" sz="1800" dirty="0"/>
              <a:t>	while (true) </a:t>
            </a:r>
          </a:p>
          <a:p>
            <a:pPr marL="0" indent="0">
              <a:buNone/>
            </a:pPr>
            <a:r>
              <a:rPr lang="en-US" sz="1800" dirty="0"/>
              <a:t>	{</a:t>
            </a:r>
          </a:p>
          <a:p>
            <a:pPr marL="0" indent="0">
              <a:buNone/>
            </a:pPr>
            <a:r>
              <a:rPr lang="en-US" sz="1800" dirty="0"/>
              <a:t>	 </a:t>
            </a:r>
            <a:r>
              <a:rPr lang="en-US" sz="1800" dirty="0" smtClean="0"/>
              <a:t>	down</a:t>
            </a:r>
            <a:r>
              <a:rPr lang="en-US" sz="1800" dirty="0"/>
              <a:t>(&amp;full);</a:t>
            </a:r>
          </a:p>
          <a:p>
            <a:pPr marL="0" indent="0">
              <a:buNone/>
            </a:pPr>
            <a:r>
              <a:rPr lang="en-US" sz="1800" dirty="0"/>
              <a:t>	 </a:t>
            </a:r>
            <a:r>
              <a:rPr lang="en-US" sz="1800" dirty="0" smtClean="0"/>
              <a:t>	down</a:t>
            </a:r>
            <a:r>
              <a:rPr lang="en-US" sz="1800" dirty="0"/>
              <a:t>(&amp;</a:t>
            </a:r>
            <a:r>
              <a:rPr lang="en-US" sz="1800" dirty="0" err="1"/>
              <a:t>mutex</a:t>
            </a:r>
            <a:r>
              <a:rPr lang="en-US" sz="1800" dirty="0"/>
              <a:t>);</a:t>
            </a:r>
          </a:p>
          <a:p>
            <a:pPr marL="0" indent="0">
              <a:buNone/>
            </a:pPr>
            <a:r>
              <a:rPr lang="en-US" sz="1800" dirty="0"/>
              <a:t>	 </a:t>
            </a:r>
            <a:r>
              <a:rPr lang="en-US" sz="1800" dirty="0" smtClean="0"/>
              <a:t>	item=</a:t>
            </a:r>
            <a:r>
              <a:rPr lang="en-US" sz="1800" dirty="0" err="1" smtClean="0"/>
              <a:t>remove_item</a:t>
            </a:r>
            <a:r>
              <a:rPr lang="en-US" sz="1800" dirty="0" smtClean="0"/>
              <a:t>(item</a:t>
            </a:r>
            <a:r>
              <a:rPr lang="en-US" sz="1800" dirty="0"/>
              <a:t>);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up</a:t>
            </a:r>
            <a:r>
              <a:rPr lang="en-US" sz="1800" dirty="0"/>
              <a:t>(&amp;</a:t>
            </a:r>
            <a:r>
              <a:rPr lang="en-US" sz="1800" dirty="0" err="1"/>
              <a:t>mutex</a:t>
            </a:r>
            <a:r>
              <a:rPr lang="en-US" sz="1800" dirty="0"/>
              <a:t>);</a:t>
            </a:r>
          </a:p>
          <a:p>
            <a:pPr marL="0" indent="0">
              <a:buNone/>
            </a:pPr>
            <a:r>
              <a:rPr lang="en-US" sz="1800" dirty="0"/>
              <a:t>	 </a:t>
            </a:r>
            <a:r>
              <a:rPr lang="en-US" sz="1800" dirty="0" smtClean="0"/>
              <a:t>	up</a:t>
            </a:r>
            <a:r>
              <a:rPr lang="en-US" sz="1800" dirty="0"/>
              <a:t>(&amp;empty);</a:t>
            </a:r>
          </a:p>
          <a:p>
            <a:pPr marL="0" indent="0">
              <a:buNone/>
            </a:pPr>
            <a:r>
              <a:rPr lang="en-US" sz="1800" dirty="0"/>
              <a:t>	 </a:t>
            </a:r>
            <a:r>
              <a:rPr lang="en-US" sz="1800" dirty="0" smtClean="0"/>
              <a:t>	</a:t>
            </a:r>
            <a:r>
              <a:rPr lang="en-US" sz="1800" dirty="0" err="1" smtClean="0"/>
              <a:t>consume_item</a:t>
            </a:r>
            <a:r>
              <a:rPr lang="en-US" sz="1800" dirty="0" smtClean="0"/>
              <a:t>(item</a:t>
            </a:r>
            <a:r>
              <a:rPr lang="en-US" sz="1800" dirty="0"/>
              <a:t>);</a:t>
            </a:r>
          </a:p>
          <a:p>
            <a:pPr marL="0" indent="0">
              <a:buNone/>
            </a:pPr>
            <a:r>
              <a:rPr lang="en-US" sz="1800" dirty="0"/>
              <a:t>	}</a:t>
            </a:r>
          </a:p>
          <a:p>
            <a:pPr marL="0" indent="0">
              <a:buNone/>
            </a:pPr>
            <a:r>
              <a:rPr lang="en-US" sz="1800" dirty="0"/>
              <a:t>}</a:t>
            </a:r>
            <a:endParaRPr lang="en-US" sz="1800" b="1" dirty="0">
              <a:solidFill>
                <a:schemeClr val="accent6"/>
              </a:solidFill>
            </a:endParaRPr>
          </a:p>
        </p:txBody>
      </p:sp>
      <p:graphicFrame>
        <p:nvGraphicFramePr>
          <p:cNvPr id="1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5271883"/>
              </p:ext>
            </p:extLst>
          </p:nvPr>
        </p:nvGraphicFramePr>
        <p:xfrm>
          <a:off x="8946773" y="3591853"/>
          <a:ext cx="137160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Buffer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7651373" y="3579900"/>
            <a:ext cx="10668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dirty="0"/>
              <a:t>Producer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546973" y="3579900"/>
            <a:ext cx="11430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Consumer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173808" y="907834"/>
            <a:ext cx="9144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361925" y="93607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mutex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9181075" y="2915922"/>
            <a:ext cx="9144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361925" y="29441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item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181075" y="39414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Item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480884" y="951768"/>
            <a:ext cx="300249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480884" y="951768"/>
            <a:ext cx="300249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684832" y="3968284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</a:t>
            </a:r>
            <a:endParaRPr lang="en-IN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8684832" y="4345259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2</a:t>
            </a:r>
            <a:endParaRPr lang="en-IN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8684832" y="4722234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</a:t>
            </a:r>
            <a:endParaRPr lang="en-IN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8684832" y="5099209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4</a:t>
            </a:r>
            <a:endParaRPr lang="en-IN" sz="1600" dirty="0"/>
          </a:p>
        </p:txBody>
      </p:sp>
      <p:sp>
        <p:nvSpPr>
          <p:cNvPr id="39" name="Rectangle 38"/>
          <p:cNvSpPr/>
          <p:nvPr/>
        </p:nvSpPr>
        <p:spPr>
          <a:xfrm>
            <a:off x="9181075" y="1625877"/>
            <a:ext cx="9144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361925" y="165412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empty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488151" y="1669811"/>
            <a:ext cx="300249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9488151" y="1669811"/>
            <a:ext cx="300249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9181075" y="2181354"/>
            <a:ext cx="9144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361925" y="22095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full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9488151" y="2225288"/>
            <a:ext cx="300249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488151" y="2225288"/>
            <a:ext cx="300249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8717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7 L 0.00053 -0.1430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33" grpId="0" animBg="1"/>
      <p:bldP spid="33" grpId="1" animBg="1"/>
      <p:bldP spid="34" grpId="0" animBg="1"/>
      <p:bldP spid="34" grpId="1" animBg="1"/>
      <p:bldP spid="41" grpId="0" animBg="1"/>
      <p:bldP spid="42" grpId="0" animBg="1"/>
      <p:bldP spid="45" grpId="0" animBg="1"/>
      <p:bldP spid="4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Classical IPC Problems</a:t>
            </a:r>
            <a:b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</a:br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Readers </a:t>
            </a:r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&amp; Writer Problem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– 5.1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0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Readers &amp; Writer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readers and writers problem, </a:t>
            </a:r>
            <a:r>
              <a:rPr lang="en-US" b="1" dirty="0">
                <a:solidFill>
                  <a:schemeClr val="accent6"/>
                </a:solidFill>
              </a:rPr>
              <a:t>many competing processes are wishing to perform reading and writing operations</a:t>
            </a:r>
            <a:r>
              <a:rPr lang="en-US" dirty="0"/>
              <a:t> in a database.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</a:t>
            </a:r>
            <a:r>
              <a:rPr lang="en-US" b="1" dirty="0">
                <a:solidFill>
                  <a:schemeClr val="accent6"/>
                </a:solidFill>
              </a:rPr>
              <a:t>acceptable to have multiple processes reading the database at the same time</a:t>
            </a:r>
            <a:r>
              <a:rPr lang="en-US" dirty="0"/>
              <a:t>, but </a:t>
            </a:r>
            <a:r>
              <a:rPr lang="en-US" b="1" dirty="0">
                <a:solidFill>
                  <a:schemeClr val="accent6"/>
                </a:solidFill>
              </a:rPr>
              <a:t>if one process is updating (writing) the database, no other processes may have access to the database</a:t>
            </a:r>
            <a:r>
              <a:rPr lang="en-US" dirty="0"/>
              <a:t>, not even readers.</a:t>
            </a:r>
            <a:endParaRPr lang="en-US" dirty="0" smtClean="0">
              <a:solidFill>
                <a:schemeClr val="accent6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681256" y="1913964"/>
            <a:ext cx="609600" cy="609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P1</a:t>
            </a:r>
            <a:endParaRPr lang="en-US" b="1" dirty="0"/>
          </a:p>
        </p:txBody>
      </p:sp>
      <p:sp>
        <p:nvSpPr>
          <p:cNvPr id="5" name="Oval 4"/>
          <p:cNvSpPr/>
          <p:nvPr/>
        </p:nvSpPr>
        <p:spPr>
          <a:xfrm>
            <a:off x="2552113" y="1913964"/>
            <a:ext cx="609600" cy="609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P2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3422970" y="1913964"/>
            <a:ext cx="609600" cy="609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P3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237334" y="4123764"/>
            <a:ext cx="121920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DATABASE</a:t>
            </a:r>
            <a:endParaRPr lang="en-US" b="1" dirty="0"/>
          </a:p>
        </p:txBody>
      </p:sp>
      <p:cxnSp>
        <p:nvCxnSpPr>
          <p:cNvPr id="8" name="Straight Arrow Connector 7"/>
          <p:cNvCxnSpPr>
            <a:stCxn id="4" idx="4"/>
          </p:cNvCxnSpPr>
          <p:nvPr/>
        </p:nvCxnSpPr>
        <p:spPr>
          <a:xfrm>
            <a:off x="1986056" y="2523564"/>
            <a:ext cx="292101" cy="160020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7" idx="0"/>
          </p:cNvCxnSpPr>
          <p:nvPr/>
        </p:nvCxnSpPr>
        <p:spPr>
          <a:xfrm flipH="1">
            <a:off x="2846934" y="2523564"/>
            <a:ext cx="7115" cy="160020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03391" y="2840032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6" idx="4"/>
          </p:cNvCxnSpPr>
          <p:nvPr/>
        </p:nvCxnSpPr>
        <p:spPr>
          <a:xfrm flipH="1">
            <a:off x="3441113" y="2523564"/>
            <a:ext cx="286657" cy="160020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07023" y="2840032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71708" y="329723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03391" y="329723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07023" y="329723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74796" y="348189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81194" y="348189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05855" y="2840032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91433" y="283419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47734" y="1913964"/>
            <a:ext cx="609600" cy="609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P1</a:t>
            </a:r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6618591" y="1913964"/>
            <a:ext cx="609600" cy="609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P2</a:t>
            </a:r>
            <a:endParaRPr lang="en-US" b="1" dirty="0"/>
          </a:p>
        </p:txBody>
      </p:sp>
      <p:sp>
        <p:nvSpPr>
          <p:cNvPr id="24" name="Oval 23"/>
          <p:cNvSpPr/>
          <p:nvPr/>
        </p:nvSpPr>
        <p:spPr>
          <a:xfrm>
            <a:off x="7489448" y="1913964"/>
            <a:ext cx="609600" cy="609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P3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303812" y="4123764"/>
            <a:ext cx="121920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DATABASE</a:t>
            </a:r>
            <a:endParaRPr lang="en-US" b="1" dirty="0"/>
          </a:p>
        </p:txBody>
      </p:sp>
      <p:cxnSp>
        <p:nvCxnSpPr>
          <p:cNvPr id="26" name="Straight Arrow Connector 25"/>
          <p:cNvCxnSpPr>
            <a:stCxn id="22" idx="4"/>
          </p:cNvCxnSpPr>
          <p:nvPr/>
        </p:nvCxnSpPr>
        <p:spPr>
          <a:xfrm>
            <a:off x="6052534" y="2523564"/>
            <a:ext cx="292101" cy="160020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5" idx="0"/>
          </p:cNvCxnSpPr>
          <p:nvPr/>
        </p:nvCxnSpPr>
        <p:spPr>
          <a:xfrm flipH="1">
            <a:off x="6913412" y="2523564"/>
            <a:ext cx="7115" cy="160020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69869" y="2840032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4" idx="4"/>
          </p:cNvCxnSpPr>
          <p:nvPr/>
        </p:nvCxnSpPr>
        <p:spPr>
          <a:xfrm flipH="1">
            <a:off x="7507591" y="2523564"/>
            <a:ext cx="286657" cy="160020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673501" y="2840032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27300" y="283629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69869" y="329723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673501" y="329723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41274" y="348189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47672" y="348189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70612" y="283419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√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74244" y="283419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√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920218" y="2853003"/>
            <a:ext cx="284940" cy="36933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34139" y="2853003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Reader_count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134386" y="2742596"/>
            <a:ext cx="3572281" cy="533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ular Callout 42"/>
          <p:cNvSpPr/>
          <p:nvPr/>
        </p:nvSpPr>
        <p:spPr>
          <a:xfrm>
            <a:off x="8414468" y="1708062"/>
            <a:ext cx="2342340" cy="920234"/>
          </a:xfrm>
          <a:prstGeom prst="wedgeRoundRectCallout">
            <a:avLst>
              <a:gd name="adj1" fmla="val -41379"/>
              <a:gd name="adj2" fmla="val 79496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 to keep track of read of more than one process at a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92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2" grpId="0" animBg="1"/>
      <p:bldP spid="23" grpId="0" animBg="1"/>
      <p:bldP spid="24" grpId="0" animBg="1"/>
      <p:bldP spid="25" grpId="0" animBg="1"/>
      <p:bldP spid="28" grpId="0"/>
      <p:bldP spid="30" grpId="0"/>
      <p:bldP spid="31" grpId="0"/>
      <p:bldP spid="32" grpId="0"/>
      <p:bldP spid="33" grpId="0"/>
      <p:bldP spid="34" grpId="0"/>
      <p:bldP spid="35" grpId="0"/>
      <p:bldP spid="38" grpId="0"/>
      <p:bldP spid="39" grpId="0"/>
      <p:bldP spid="40" grpId="0" animBg="1"/>
      <p:bldP spid="41" grpId="0"/>
      <p:bldP spid="42" grpId="0" animBg="1"/>
      <p:bldP spid="4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Readers &amp; Writer Problem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8016" y="859536"/>
            <a:ext cx="11947443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typedef</a:t>
            </a:r>
            <a:r>
              <a:rPr lang="en-US" sz="1800" dirty="0"/>
              <a:t> </a:t>
            </a:r>
            <a:r>
              <a:rPr lang="en-US" sz="1800" dirty="0" err="1"/>
              <a:t>int</a:t>
            </a:r>
            <a:r>
              <a:rPr lang="en-US" sz="1800" dirty="0"/>
              <a:t> semaphore;	</a:t>
            </a:r>
          </a:p>
          <a:p>
            <a:pPr marL="0" indent="0">
              <a:buNone/>
            </a:pPr>
            <a:r>
              <a:rPr lang="en-US" sz="1800" dirty="0"/>
              <a:t>semaphore </a:t>
            </a:r>
            <a:r>
              <a:rPr lang="en-US" sz="1800" dirty="0" err="1" smtClean="0"/>
              <a:t>mutex</a:t>
            </a:r>
            <a:r>
              <a:rPr lang="en-US" sz="1800" dirty="0" smtClean="0"/>
              <a:t>=1; 	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control access to reader count</a:t>
            </a:r>
          </a:p>
          <a:p>
            <a:pPr marL="0" indent="0">
              <a:buNone/>
            </a:pPr>
            <a:r>
              <a:rPr lang="en-US" sz="1800" dirty="0"/>
              <a:t>semaphore </a:t>
            </a:r>
            <a:r>
              <a:rPr lang="en-US" sz="1800" dirty="0" err="1" smtClean="0"/>
              <a:t>db</a:t>
            </a:r>
            <a:r>
              <a:rPr lang="en-US" sz="1800" dirty="0" smtClean="0"/>
              <a:t>=1;	      	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control access to database</a:t>
            </a:r>
          </a:p>
          <a:p>
            <a:pPr marL="0" indent="0">
              <a:buNone/>
            </a:pP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reader_count</a:t>
            </a:r>
            <a:r>
              <a:rPr lang="en-US" sz="1800" dirty="0"/>
              <a:t>=0;	      </a:t>
            </a:r>
            <a:r>
              <a:rPr lang="en-US" sz="1800" dirty="0" smtClean="0"/>
              <a:t>	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number of processes reading </a:t>
            </a:r>
            <a:r>
              <a:rPr lang="en-US" sz="1800" dirty="0" smtClean="0">
                <a:solidFill>
                  <a:schemeClr val="accent6"/>
                </a:solidFill>
              </a:rPr>
              <a:t>database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293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Readers &amp; Writer Problem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8016" y="859536"/>
            <a:ext cx="11947443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void </a:t>
            </a:r>
            <a:r>
              <a:rPr lang="en-US" sz="1800" dirty="0"/>
              <a:t>Reader (void)</a:t>
            </a:r>
          </a:p>
          <a:p>
            <a:pPr marL="0" indent="0">
              <a:buNone/>
            </a:pPr>
            <a:r>
              <a:rPr lang="en-US" sz="1800" dirty="0"/>
              <a:t>{	while (true</a:t>
            </a:r>
            <a:r>
              <a:rPr lang="en-US" sz="1800" dirty="0" smtClean="0"/>
              <a:t>) {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down(&amp;</a:t>
            </a:r>
            <a:r>
              <a:rPr lang="en-US" sz="1800" dirty="0" err="1"/>
              <a:t>mutex</a:t>
            </a:r>
            <a:r>
              <a:rPr lang="en-US" sz="1800" dirty="0"/>
              <a:t>);			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gain access to reader count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reader_count</a:t>
            </a:r>
            <a:r>
              <a:rPr lang="en-US" sz="1800" dirty="0"/>
              <a:t>=reader_count+1</a:t>
            </a:r>
            <a:r>
              <a:rPr lang="en-US" sz="1800" dirty="0" smtClean="0"/>
              <a:t>;	</a:t>
            </a:r>
            <a:r>
              <a:rPr lang="en-US" sz="1800" dirty="0"/>
              <a:t>	</a:t>
            </a:r>
            <a:r>
              <a:rPr lang="en-US" sz="1800" dirty="0">
                <a:solidFill>
                  <a:schemeClr val="accent6"/>
                </a:solidFill>
              </a:rPr>
              <a:t>//increment reader counter</a:t>
            </a:r>
            <a:r>
              <a:rPr lang="en-US" sz="1800" dirty="0"/>
              <a:t>	</a:t>
            </a:r>
          </a:p>
          <a:p>
            <a:pPr marL="0" indent="0">
              <a:buNone/>
            </a:pPr>
            <a:r>
              <a:rPr lang="en-US" sz="1800" dirty="0"/>
              <a:t>	if(</a:t>
            </a:r>
            <a:r>
              <a:rPr lang="en-US" sz="1800" dirty="0" err="1"/>
              <a:t>reader_count</a:t>
            </a:r>
            <a:r>
              <a:rPr lang="en-US" sz="1800" dirty="0"/>
              <a:t>==1)			</a:t>
            </a:r>
            <a:r>
              <a:rPr lang="en-US" sz="1800" dirty="0">
                <a:solidFill>
                  <a:schemeClr val="accent6"/>
                </a:solidFill>
              </a:rPr>
              <a:t>//if this is first process to read DB</a:t>
            </a:r>
          </a:p>
          <a:p>
            <a:pPr marL="0" indent="0">
              <a:buNone/>
            </a:pPr>
            <a:r>
              <a:rPr lang="en-US" sz="1800" dirty="0"/>
              <a:t>		down(&amp;</a:t>
            </a:r>
            <a:r>
              <a:rPr lang="en-US" sz="1800" dirty="0" err="1"/>
              <a:t>db</a:t>
            </a:r>
            <a:r>
              <a:rPr lang="en-US" sz="1800" dirty="0"/>
              <a:t>)		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prevent writer process to access DB  </a:t>
            </a:r>
          </a:p>
          <a:p>
            <a:pPr marL="0" indent="0">
              <a:buNone/>
            </a:pPr>
            <a:r>
              <a:rPr lang="en-US" sz="1800" dirty="0"/>
              <a:t>	up(&amp;</a:t>
            </a:r>
            <a:r>
              <a:rPr lang="en-US" sz="1800" dirty="0" err="1"/>
              <a:t>mutex</a:t>
            </a:r>
            <a:r>
              <a:rPr lang="en-US" sz="1800" dirty="0"/>
              <a:t>)			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allow other process to access </a:t>
            </a:r>
            <a:r>
              <a:rPr lang="en-US" sz="1800" dirty="0" err="1">
                <a:solidFill>
                  <a:schemeClr val="accent6"/>
                </a:solidFill>
              </a:rPr>
              <a:t>reader_count</a:t>
            </a:r>
            <a:endParaRPr lang="en-US" sz="18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read_database</a:t>
            </a:r>
            <a:r>
              <a:rPr lang="en-US" sz="1800" dirty="0"/>
              <a:t>();				</a:t>
            </a:r>
          </a:p>
          <a:p>
            <a:pPr marL="0" indent="0">
              <a:buNone/>
            </a:pPr>
            <a:r>
              <a:rPr lang="en-US" sz="1800" dirty="0"/>
              <a:t>	down(&amp;</a:t>
            </a:r>
            <a:r>
              <a:rPr lang="en-US" sz="1800" dirty="0" err="1"/>
              <a:t>mutex</a:t>
            </a:r>
            <a:r>
              <a:rPr lang="en-US" sz="1800" dirty="0"/>
              <a:t>);			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gain access to reader count</a:t>
            </a:r>
          </a:p>
          <a:p>
            <a:pPr marL="0" indent="0">
              <a:buNone/>
            </a:pPr>
            <a:r>
              <a:rPr lang="en-US" sz="1800" dirty="0"/>
              <a:t>	 </a:t>
            </a:r>
            <a:r>
              <a:rPr lang="en-US" sz="1800" dirty="0" err="1"/>
              <a:t>reader_count</a:t>
            </a:r>
            <a:r>
              <a:rPr lang="en-US" sz="1800" dirty="0"/>
              <a:t>=reader_count-1;	 </a:t>
            </a:r>
            <a:r>
              <a:rPr lang="en-US" sz="1800" dirty="0" smtClean="0"/>
              <a:t>	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decrement reader counter</a:t>
            </a:r>
          </a:p>
          <a:p>
            <a:pPr marL="0" indent="0">
              <a:buNone/>
            </a:pPr>
            <a:r>
              <a:rPr lang="en-US" sz="1800" dirty="0"/>
              <a:t>	if(</a:t>
            </a:r>
            <a:r>
              <a:rPr lang="en-US" sz="1800" dirty="0" err="1"/>
              <a:t>reader_count</a:t>
            </a:r>
            <a:r>
              <a:rPr lang="en-US" sz="1800" dirty="0"/>
              <a:t>==0)			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if this is last process to read DB</a:t>
            </a:r>
          </a:p>
          <a:p>
            <a:pPr marL="0" indent="0">
              <a:buNone/>
            </a:pPr>
            <a:r>
              <a:rPr lang="en-US" sz="1800" dirty="0"/>
              <a:t>		up(&amp;</a:t>
            </a:r>
            <a:r>
              <a:rPr lang="en-US" sz="1800" dirty="0" err="1"/>
              <a:t>db</a:t>
            </a:r>
            <a:r>
              <a:rPr lang="en-US" sz="1800" dirty="0"/>
              <a:t>)			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leave the control of DB, allow writer process</a:t>
            </a:r>
          </a:p>
          <a:p>
            <a:pPr marL="0" indent="0">
              <a:buNone/>
            </a:pPr>
            <a:r>
              <a:rPr lang="en-US" sz="1800" dirty="0"/>
              <a:t>	up(&amp;</a:t>
            </a:r>
            <a:r>
              <a:rPr lang="en-US" sz="1800" dirty="0" err="1"/>
              <a:t>mutex</a:t>
            </a:r>
            <a:r>
              <a:rPr lang="en-US" sz="1800" dirty="0"/>
              <a:t>)			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allow other process to access </a:t>
            </a:r>
            <a:r>
              <a:rPr lang="en-US" sz="1800" dirty="0" err="1">
                <a:solidFill>
                  <a:schemeClr val="accent6"/>
                </a:solidFill>
              </a:rPr>
              <a:t>reader_count</a:t>
            </a:r>
            <a:endParaRPr lang="en-US" sz="18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use_read_data</a:t>
            </a:r>
            <a:r>
              <a:rPr lang="en-US" sz="1800" dirty="0" smtClean="0"/>
              <a:t>(); }</a:t>
            </a:r>
            <a:r>
              <a:rPr lang="en-US" sz="1800" dirty="0"/>
              <a:t>			</a:t>
            </a:r>
            <a:r>
              <a:rPr lang="en-US" sz="1800" dirty="0">
                <a:solidFill>
                  <a:schemeClr val="accent6"/>
                </a:solidFill>
              </a:rPr>
              <a:t>//use data read from DB (non-critical)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627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Readers &amp; Writer Problem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8016" y="859536"/>
            <a:ext cx="11947443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void </a:t>
            </a:r>
            <a:r>
              <a:rPr lang="en-US" sz="1800" dirty="0"/>
              <a:t>Writer (void)</a:t>
            </a:r>
          </a:p>
          <a:p>
            <a:pPr marL="0" indent="0">
              <a:buNone/>
            </a:pPr>
            <a:r>
              <a:rPr lang="en-US" sz="1800" dirty="0"/>
              <a:t>{	while (true</a:t>
            </a:r>
            <a:r>
              <a:rPr lang="en-US" sz="1800" dirty="0" smtClean="0"/>
              <a:t>) {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create_data</a:t>
            </a:r>
            <a:r>
              <a:rPr lang="en-US" sz="1800" dirty="0"/>
              <a:t>();		</a:t>
            </a:r>
            <a:r>
              <a:rPr lang="en-US" sz="1800" dirty="0">
                <a:solidFill>
                  <a:schemeClr val="accent6"/>
                </a:solidFill>
              </a:rPr>
              <a:t>//create data to enter into DB (non-critical)</a:t>
            </a:r>
          </a:p>
          <a:p>
            <a:pPr marL="0" indent="0">
              <a:buNone/>
            </a:pPr>
            <a:r>
              <a:rPr lang="en-US" sz="1800" dirty="0"/>
              <a:t>	down(&amp;</a:t>
            </a:r>
            <a:r>
              <a:rPr lang="en-US" sz="1800" dirty="0" err="1"/>
              <a:t>db</a:t>
            </a:r>
            <a:r>
              <a:rPr lang="en-US" sz="1800" dirty="0"/>
              <a:t>);		</a:t>
            </a:r>
            <a:r>
              <a:rPr lang="en-US" sz="1800" dirty="0">
                <a:solidFill>
                  <a:schemeClr val="accent6"/>
                </a:solidFill>
              </a:rPr>
              <a:t>//gain access to DB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write_db</a:t>
            </a:r>
            <a:r>
              <a:rPr lang="en-US" sz="1800" dirty="0"/>
              <a:t>();		</a:t>
            </a:r>
            <a:r>
              <a:rPr lang="en-US" sz="1800" dirty="0">
                <a:solidFill>
                  <a:schemeClr val="accent6"/>
                </a:solidFill>
              </a:rPr>
              <a:t>//write information to DB</a:t>
            </a:r>
          </a:p>
          <a:p>
            <a:pPr marL="0" indent="0">
              <a:buNone/>
            </a:pPr>
            <a:r>
              <a:rPr lang="en-US" sz="1800" dirty="0"/>
              <a:t>	up(&amp;</a:t>
            </a:r>
            <a:r>
              <a:rPr lang="en-US" sz="1800" dirty="0" err="1"/>
              <a:t>db</a:t>
            </a:r>
            <a:r>
              <a:rPr lang="en-US" sz="1800" dirty="0" smtClean="0"/>
              <a:t>); }</a:t>
            </a:r>
            <a:r>
              <a:rPr lang="en-US" sz="1800" dirty="0"/>
              <a:t>		</a:t>
            </a:r>
            <a:r>
              <a:rPr lang="en-US" sz="1800" dirty="0" smtClean="0"/>
              <a:t>	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release exclusive access to DB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774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Classical IPC Problems</a:t>
            </a:r>
            <a:b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</a:br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Dinning Philosopher Problem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– 5.2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09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Dinning Philosopher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224362" cy="5590565"/>
          </a:xfrm>
        </p:spPr>
        <p:txBody>
          <a:bodyPr/>
          <a:lstStyle/>
          <a:p>
            <a:r>
              <a:rPr lang="en-US" dirty="0" smtClean="0"/>
              <a:t>In </a:t>
            </a:r>
            <a:r>
              <a:rPr lang="en-US" dirty="0"/>
              <a:t>this problem </a:t>
            </a:r>
            <a:r>
              <a:rPr lang="en-US" b="1" dirty="0">
                <a:solidFill>
                  <a:schemeClr val="accent6"/>
                </a:solidFill>
              </a:rPr>
              <a:t>5 philosophers sitting at a round table doing 2 things eating and thinking</a:t>
            </a:r>
            <a:r>
              <a:rPr lang="en-US" dirty="0"/>
              <a:t>. </a:t>
            </a:r>
          </a:p>
          <a:p>
            <a:r>
              <a:rPr lang="en-US" dirty="0"/>
              <a:t>While </a:t>
            </a:r>
            <a:r>
              <a:rPr lang="en-US" b="1" dirty="0">
                <a:solidFill>
                  <a:schemeClr val="accent6"/>
                </a:solidFill>
              </a:rPr>
              <a:t>eating</a:t>
            </a:r>
            <a:r>
              <a:rPr lang="en-US" dirty="0"/>
              <a:t> they are </a:t>
            </a:r>
            <a:r>
              <a:rPr lang="en-US" b="1" dirty="0">
                <a:solidFill>
                  <a:schemeClr val="accent6"/>
                </a:solidFill>
              </a:rPr>
              <a:t>not thinking </a:t>
            </a:r>
            <a:r>
              <a:rPr lang="en-US" dirty="0"/>
              <a:t>and while </a:t>
            </a:r>
            <a:r>
              <a:rPr lang="en-US" b="1" dirty="0">
                <a:solidFill>
                  <a:schemeClr val="accent6"/>
                </a:solidFill>
              </a:rPr>
              <a:t>thinking</a:t>
            </a:r>
            <a:r>
              <a:rPr lang="en-US" dirty="0"/>
              <a:t> they are </a:t>
            </a:r>
            <a:r>
              <a:rPr lang="en-US" b="1" dirty="0">
                <a:solidFill>
                  <a:schemeClr val="accent6"/>
                </a:solidFill>
              </a:rPr>
              <a:t>not eating</a:t>
            </a:r>
            <a:r>
              <a:rPr lang="en-US" dirty="0"/>
              <a:t>. </a:t>
            </a:r>
          </a:p>
          <a:p>
            <a:r>
              <a:rPr lang="en-US" b="1" dirty="0">
                <a:solidFill>
                  <a:schemeClr val="accent6"/>
                </a:solidFill>
              </a:rPr>
              <a:t>Each philosopher has plates </a:t>
            </a:r>
            <a:r>
              <a:rPr lang="en-US" dirty="0"/>
              <a:t>that is total of </a:t>
            </a:r>
            <a:r>
              <a:rPr lang="en-US" b="1" dirty="0">
                <a:solidFill>
                  <a:schemeClr val="accent6"/>
                </a:solidFill>
              </a:rPr>
              <a:t>5 plates</a:t>
            </a:r>
            <a:r>
              <a:rPr lang="en-US" dirty="0"/>
              <a:t>. </a:t>
            </a:r>
          </a:p>
          <a:p>
            <a:r>
              <a:rPr lang="en-US" dirty="0"/>
              <a:t>And there is a </a:t>
            </a:r>
            <a:r>
              <a:rPr lang="en-US" b="1" dirty="0">
                <a:solidFill>
                  <a:schemeClr val="accent6"/>
                </a:solidFill>
              </a:rPr>
              <a:t>fork place between each pair </a:t>
            </a:r>
            <a:r>
              <a:rPr lang="en-US" dirty="0"/>
              <a:t>of adjacent philosophers that is </a:t>
            </a:r>
            <a:r>
              <a:rPr lang="en-US" b="1" dirty="0">
                <a:solidFill>
                  <a:schemeClr val="accent6"/>
                </a:solidFill>
              </a:rPr>
              <a:t>total of 5 forks</a:t>
            </a:r>
            <a:r>
              <a:rPr lang="en-US" dirty="0"/>
              <a:t>. </a:t>
            </a:r>
          </a:p>
          <a:p>
            <a:r>
              <a:rPr lang="en-US" b="1" dirty="0">
                <a:solidFill>
                  <a:schemeClr val="accent6"/>
                </a:solidFill>
              </a:rPr>
              <a:t>Each philosopher needs 2 forks to eat </a:t>
            </a:r>
            <a:r>
              <a:rPr lang="en-US" dirty="0"/>
              <a:t>and each </a:t>
            </a:r>
            <a:r>
              <a:rPr lang="en-US" b="1" dirty="0">
                <a:solidFill>
                  <a:schemeClr val="accent6"/>
                </a:solidFill>
              </a:rPr>
              <a:t>philosopher can only use the forks on his immediate left and immediate right</a:t>
            </a:r>
            <a:r>
              <a:rPr lang="en-US" dirty="0"/>
              <a:t>.</a:t>
            </a:r>
            <a:endParaRPr lang="en-US" dirty="0" smtClean="0">
              <a:solidFill>
                <a:schemeClr val="accent6"/>
              </a:solidFill>
            </a:endParaRPr>
          </a:p>
        </p:txBody>
      </p:sp>
      <p:pic>
        <p:nvPicPr>
          <p:cNvPr id="44" name="Picture 2" descr="Image result for dining philosophers proble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0512" y="863444"/>
            <a:ext cx="4305300" cy="4465320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50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for Inter-process communication (IPC)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1024" y="914402"/>
            <a:ext cx="5715000" cy="5577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6"/>
                </a:solidFill>
              </a:rPr>
              <a:t>Message Passing </a:t>
            </a:r>
          </a:p>
          <a:p>
            <a:pPr lvl="1"/>
            <a:r>
              <a:rPr lang="en-US" dirty="0" smtClean="0"/>
              <a:t>Process A send the message to Kernel and then Kernel send that message to Process B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372715" y="909361"/>
            <a:ext cx="5715000" cy="5577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6"/>
                </a:solidFill>
              </a:rPr>
              <a:t>Shared Memory </a:t>
            </a:r>
          </a:p>
          <a:p>
            <a:pPr lvl="1"/>
            <a:r>
              <a:rPr lang="en-US" dirty="0" smtClean="0"/>
              <a:t>Process A put the message into Shared Memory and then Process B read that message from Shared Memory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2823884" y="2220818"/>
            <a:ext cx="2837329" cy="4226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23884" y="2220818"/>
            <a:ext cx="2837329" cy="8229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Process - 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23884" y="3043778"/>
            <a:ext cx="2837329" cy="8229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Process - </a:t>
            </a:r>
            <a:r>
              <a:rPr lang="en-US" sz="2000" dirty="0" smtClean="0">
                <a:solidFill>
                  <a:schemeClr val="tx1"/>
                </a:solidFill>
              </a:rPr>
              <a:t>B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25176" y="5328583"/>
            <a:ext cx="2837329" cy="11189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Kernel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6203" y="2447632"/>
            <a:ext cx="38501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82553" y="5735135"/>
            <a:ext cx="38501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933331" y="2220818"/>
            <a:ext cx="2837329" cy="4226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933331" y="2220818"/>
            <a:ext cx="2837329" cy="8229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Process - 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933331" y="3447188"/>
            <a:ext cx="2837329" cy="8229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Process - </a:t>
            </a:r>
            <a:r>
              <a:rPr lang="en-US" sz="2000" dirty="0" smtClean="0">
                <a:solidFill>
                  <a:schemeClr val="tx1"/>
                </a:solidFill>
              </a:rPr>
              <a:t>B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933331" y="5328582"/>
            <a:ext cx="2837329" cy="11189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Kernel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933331" y="3043778"/>
            <a:ext cx="2837329" cy="4034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Shared Memory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85650" y="2447632"/>
            <a:ext cx="38501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36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0.00104 0.4800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44444E-6 L -0.00039 -0.35995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800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3.7037E-6 L 6.25E-7 0.08889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2" grpId="1" animBg="1"/>
      <p:bldP spid="12" grpId="2" animBg="1"/>
      <p:bldP spid="13" grpId="0" animBg="1"/>
      <p:bldP spid="13" grpId="1" animBg="1"/>
      <p:bldP spid="14" grpId="0" animBg="1"/>
      <p:bldP spid="15" grpId="0" animBg="1"/>
      <p:bldP spid="16" grpId="0" animBg="1"/>
      <p:bldP spid="17" grpId="0" animBg="1"/>
      <p:bldP spid="20" grpId="0" animBg="1"/>
      <p:bldP spid="18" grpId="0" animBg="1"/>
      <p:bldP spid="18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Dinning Philosopher Problem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8016" y="859536"/>
            <a:ext cx="11947443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#define N 5			</a:t>
            </a:r>
            <a:r>
              <a:rPr lang="en-US" sz="1800" dirty="0">
                <a:solidFill>
                  <a:schemeClr val="accent6"/>
                </a:solidFill>
              </a:rPr>
              <a:t>//no. of philosophers</a:t>
            </a:r>
          </a:p>
          <a:p>
            <a:pPr marL="0" indent="0">
              <a:buNone/>
            </a:pPr>
            <a:r>
              <a:rPr lang="en-US" sz="1800" dirty="0"/>
              <a:t>#define LEFT (i+N-1)%5	</a:t>
            </a:r>
            <a:r>
              <a:rPr lang="en-US" sz="1800" dirty="0" smtClean="0"/>
              <a:t>	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no. of i’s left neighbor</a:t>
            </a:r>
          </a:p>
          <a:p>
            <a:pPr marL="0" indent="0">
              <a:buNone/>
            </a:pPr>
            <a:r>
              <a:rPr lang="en-US" sz="1800" dirty="0"/>
              <a:t>#define RIGHT (i+1)%5	</a:t>
            </a:r>
            <a:r>
              <a:rPr lang="en-US" sz="1800" dirty="0" smtClean="0"/>
              <a:t>	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no. of i’s right neighbor</a:t>
            </a:r>
          </a:p>
          <a:p>
            <a:pPr marL="0" indent="0">
              <a:buNone/>
            </a:pPr>
            <a:r>
              <a:rPr lang="en-US" sz="1800" dirty="0"/>
              <a:t>#define THINKING 0		</a:t>
            </a:r>
            <a:r>
              <a:rPr lang="en-US" sz="1800" dirty="0" smtClean="0"/>
              <a:t>	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Philosopher is thinking</a:t>
            </a:r>
          </a:p>
          <a:p>
            <a:pPr marL="0" indent="0">
              <a:buNone/>
            </a:pPr>
            <a:r>
              <a:rPr lang="en-US" sz="1800" dirty="0"/>
              <a:t>#define HUNGRY 1		</a:t>
            </a:r>
            <a:r>
              <a:rPr lang="en-US" sz="1800" dirty="0" smtClean="0"/>
              <a:t>	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Philosopher is trying to get forks</a:t>
            </a:r>
          </a:p>
          <a:p>
            <a:pPr marL="0" indent="0">
              <a:buNone/>
            </a:pPr>
            <a:r>
              <a:rPr lang="en-US" sz="1800" dirty="0"/>
              <a:t>#define EATING 2		</a:t>
            </a:r>
            <a:r>
              <a:rPr lang="en-US" sz="1800" dirty="0" smtClean="0"/>
              <a:t>	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Philosopher is eating</a:t>
            </a:r>
          </a:p>
          <a:p>
            <a:pPr marL="0" indent="0">
              <a:buNone/>
            </a:pPr>
            <a:r>
              <a:rPr lang="en-US" sz="1800" dirty="0" err="1"/>
              <a:t>typedef</a:t>
            </a:r>
            <a:r>
              <a:rPr lang="en-US" sz="1800" dirty="0"/>
              <a:t> </a:t>
            </a:r>
            <a:r>
              <a:rPr lang="en-US" sz="1800" dirty="0" err="1"/>
              <a:t>int</a:t>
            </a:r>
            <a:r>
              <a:rPr lang="en-US" sz="1800" dirty="0"/>
              <a:t> semaphore;	</a:t>
            </a:r>
            <a:r>
              <a:rPr lang="en-US" sz="1800" dirty="0" smtClean="0"/>
              <a:t>	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semaphore is special kind of </a:t>
            </a:r>
            <a:r>
              <a:rPr lang="en-US" sz="1800" dirty="0" err="1">
                <a:solidFill>
                  <a:schemeClr val="accent6"/>
                </a:solidFill>
              </a:rPr>
              <a:t>int</a:t>
            </a:r>
            <a:endParaRPr lang="en-US" sz="18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1800" dirty="0" err="1"/>
              <a:t>int</a:t>
            </a:r>
            <a:r>
              <a:rPr lang="en-US" sz="1800" dirty="0"/>
              <a:t> state[N];			</a:t>
            </a:r>
            <a:r>
              <a:rPr lang="en-US" sz="1800" dirty="0">
                <a:solidFill>
                  <a:schemeClr val="accent6"/>
                </a:solidFill>
              </a:rPr>
              <a:t>//array to keep track of everyone’s state</a:t>
            </a:r>
          </a:p>
          <a:p>
            <a:pPr marL="0" indent="0">
              <a:buNone/>
            </a:pPr>
            <a:r>
              <a:rPr lang="en-US" sz="1800" dirty="0"/>
              <a:t>semaphore </a:t>
            </a:r>
            <a:r>
              <a:rPr lang="en-US" sz="1800" dirty="0" err="1"/>
              <a:t>mutex</a:t>
            </a:r>
            <a:r>
              <a:rPr lang="en-US" sz="1800" dirty="0"/>
              <a:t>=1;		</a:t>
            </a:r>
            <a:r>
              <a:rPr lang="en-US" sz="1800" dirty="0">
                <a:solidFill>
                  <a:schemeClr val="accent6"/>
                </a:solidFill>
              </a:rPr>
              <a:t>//mutual exclusion for critical region</a:t>
            </a:r>
          </a:p>
          <a:p>
            <a:pPr marL="0" indent="0">
              <a:buNone/>
            </a:pPr>
            <a:r>
              <a:rPr lang="en-US" sz="1800" dirty="0"/>
              <a:t>semaphore s[N];		</a:t>
            </a:r>
            <a:r>
              <a:rPr lang="en-US" sz="1800" dirty="0" smtClean="0"/>
              <a:t>	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one semaphore per philosopher</a:t>
            </a:r>
          </a:p>
        </p:txBody>
      </p:sp>
    </p:spTree>
    <p:extLst>
      <p:ext uri="{BB962C8B-B14F-4D97-AF65-F5344CB8AC3E}">
        <p14:creationId xmlns:p14="http://schemas.microsoft.com/office/powerpoint/2010/main" val="153641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Dinning Philosopher Problem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8016" y="859536"/>
            <a:ext cx="11947443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void philosopher (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 smtClean="0"/>
              <a:t>)   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 err="1">
                <a:solidFill>
                  <a:schemeClr val="accent6"/>
                </a:solidFill>
              </a:rPr>
              <a:t>i</a:t>
            </a:r>
            <a:r>
              <a:rPr lang="en-US" sz="1800" dirty="0">
                <a:solidFill>
                  <a:schemeClr val="accent6"/>
                </a:solidFill>
              </a:rPr>
              <a:t>: philosopher no, from 0 to N-1</a:t>
            </a:r>
          </a:p>
          <a:p>
            <a:pPr marL="0" indent="0">
              <a:buNone/>
            </a:pPr>
            <a:r>
              <a:rPr lang="en-US" sz="1800" dirty="0"/>
              <a:t>{	</a:t>
            </a:r>
          </a:p>
          <a:p>
            <a:pPr marL="0" indent="0">
              <a:buNone/>
            </a:pPr>
            <a:r>
              <a:rPr lang="en-US" sz="1800" dirty="0" smtClean="0"/>
              <a:t>     while </a:t>
            </a:r>
            <a:r>
              <a:rPr lang="en-US" sz="1800" dirty="0"/>
              <a:t>(true)</a:t>
            </a:r>
          </a:p>
          <a:p>
            <a:pPr marL="0" indent="0">
              <a:buNone/>
            </a:pPr>
            <a:r>
              <a:rPr lang="en-US" sz="1800" dirty="0" smtClean="0"/>
              <a:t>          {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think</a:t>
            </a:r>
            <a:r>
              <a:rPr lang="en-US" sz="1800" dirty="0"/>
              <a:t>();	</a:t>
            </a:r>
            <a:r>
              <a:rPr lang="en-US" sz="1800" dirty="0" smtClean="0"/>
              <a:t>       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philosopher is thinking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 smtClean="0"/>
              <a:t>take_forks</a:t>
            </a:r>
            <a:r>
              <a:rPr lang="en-US" sz="1800" dirty="0" smtClean="0"/>
              <a:t>(</a:t>
            </a:r>
            <a:r>
              <a:rPr lang="en-US" sz="1800" dirty="0" err="1" smtClean="0"/>
              <a:t>i</a:t>
            </a:r>
            <a:r>
              <a:rPr lang="en-US" sz="1800" dirty="0" smtClean="0"/>
              <a:t>);  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acquire two forks or block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eat</a:t>
            </a:r>
            <a:r>
              <a:rPr lang="en-US" sz="1800" dirty="0"/>
              <a:t>();	</a:t>
            </a:r>
            <a:r>
              <a:rPr lang="en-US" sz="1800" dirty="0" smtClean="0"/>
              <a:t>       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eating spaghetti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 smtClean="0"/>
              <a:t>put_forks</a:t>
            </a:r>
            <a:r>
              <a:rPr lang="en-US" sz="1800" dirty="0" smtClean="0"/>
              <a:t>(</a:t>
            </a:r>
            <a:r>
              <a:rPr lang="en-US" sz="1800" dirty="0" err="1" smtClean="0"/>
              <a:t>i</a:t>
            </a:r>
            <a:r>
              <a:rPr lang="en-US" sz="1800" dirty="0" smtClean="0"/>
              <a:t>);   </a:t>
            </a:r>
            <a:r>
              <a:rPr lang="en-US" sz="1800" dirty="0" smtClean="0">
                <a:solidFill>
                  <a:schemeClr val="accent6"/>
                </a:solidFill>
              </a:rPr>
              <a:t>//</a:t>
            </a:r>
            <a:r>
              <a:rPr lang="en-US" sz="1800" dirty="0">
                <a:solidFill>
                  <a:schemeClr val="accent6"/>
                </a:solidFill>
              </a:rPr>
              <a:t>put both forks back on table</a:t>
            </a:r>
          </a:p>
          <a:p>
            <a:pPr marL="0" indent="0">
              <a:buNone/>
            </a:pPr>
            <a:r>
              <a:rPr lang="en-US" sz="1800" dirty="0" smtClean="0"/>
              <a:t>          }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}</a:t>
            </a: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28475" y="851157"/>
            <a:ext cx="6675120" cy="20116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void </a:t>
            </a:r>
            <a:r>
              <a:rPr lang="en-US" dirty="0" err="1">
                <a:solidFill>
                  <a:schemeClr val="tx1"/>
                </a:solidFill>
              </a:rPr>
              <a:t>take_forks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)	</a:t>
            </a:r>
            <a:r>
              <a:rPr lang="en-US" dirty="0" smtClean="0">
                <a:solidFill>
                  <a:schemeClr val="accent6"/>
                </a:solidFill>
              </a:rPr>
              <a:t>//</a:t>
            </a:r>
            <a:r>
              <a:rPr lang="en-US" dirty="0" err="1">
                <a:solidFill>
                  <a:schemeClr val="accent6"/>
                </a:solidFill>
              </a:rPr>
              <a:t>i</a:t>
            </a:r>
            <a:r>
              <a:rPr lang="en-US" dirty="0">
                <a:solidFill>
                  <a:schemeClr val="accent6"/>
                </a:solidFill>
              </a:rPr>
              <a:t>: philosopher no, from 0 to </a:t>
            </a:r>
            <a:r>
              <a:rPr lang="en-US" dirty="0" smtClean="0">
                <a:solidFill>
                  <a:schemeClr val="accent6"/>
                </a:solidFill>
              </a:rPr>
              <a:t>N-1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{	</a:t>
            </a:r>
            <a:r>
              <a:rPr lang="en-US" dirty="0" smtClean="0">
                <a:solidFill>
                  <a:schemeClr val="tx1"/>
                </a:solidFill>
              </a:rPr>
              <a:t>down</a:t>
            </a:r>
            <a:r>
              <a:rPr lang="en-US" dirty="0">
                <a:solidFill>
                  <a:schemeClr val="tx1"/>
                </a:solidFill>
              </a:rPr>
              <a:t>(&amp;</a:t>
            </a:r>
            <a:r>
              <a:rPr lang="en-US" dirty="0" err="1">
                <a:solidFill>
                  <a:schemeClr val="tx1"/>
                </a:solidFill>
              </a:rPr>
              <a:t>mutex</a:t>
            </a:r>
            <a:r>
              <a:rPr lang="en-US" dirty="0">
                <a:solidFill>
                  <a:schemeClr val="tx1"/>
                </a:solidFill>
              </a:rPr>
              <a:t>);	</a:t>
            </a:r>
            <a:r>
              <a:rPr lang="en-US" dirty="0" smtClean="0">
                <a:solidFill>
                  <a:schemeClr val="accent6"/>
                </a:solidFill>
              </a:rPr>
              <a:t>//</a:t>
            </a:r>
            <a:r>
              <a:rPr lang="en-US" dirty="0">
                <a:solidFill>
                  <a:schemeClr val="accent6"/>
                </a:solidFill>
              </a:rPr>
              <a:t>enter critical region</a:t>
            </a:r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r>
              <a:rPr lang="en-US" dirty="0">
                <a:solidFill>
                  <a:schemeClr val="tx1"/>
                </a:solidFill>
              </a:rPr>
              <a:t>	state[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]=HUNGRY;	</a:t>
            </a:r>
            <a:r>
              <a:rPr lang="en-US" dirty="0" smtClean="0">
                <a:solidFill>
                  <a:schemeClr val="accent6"/>
                </a:solidFill>
              </a:rPr>
              <a:t>//</a:t>
            </a:r>
            <a:r>
              <a:rPr lang="en-US" dirty="0">
                <a:solidFill>
                  <a:schemeClr val="accent6"/>
                </a:solidFill>
              </a:rPr>
              <a:t>record fact that philosopher </a:t>
            </a:r>
            <a:r>
              <a:rPr lang="en-US" dirty="0" err="1">
                <a:solidFill>
                  <a:schemeClr val="accent6"/>
                </a:solidFill>
              </a:rPr>
              <a:t>i</a:t>
            </a:r>
            <a:r>
              <a:rPr lang="en-US" dirty="0">
                <a:solidFill>
                  <a:schemeClr val="accent6"/>
                </a:solidFill>
              </a:rPr>
              <a:t> is hungry</a:t>
            </a:r>
          </a:p>
          <a:p>
            <a:r>
              <a:rPr lang="en-US" dirty="0">
                <a:solidFill>
                  <a:schemeClr val="tx1"/>
                </a:solidFill>
              </a:rPr>
              <a:t>	test(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);		</a:t>
            </a:r>
            <a:r>
              <a:rPr lang="en-US" dirty="0" smtClean="0">
                <a:solidFill>
                  <a:schemeClr val="accent6"/>
                </a:solidFill>
              </a:rPr>
              <a:t>//</a:t>
            </a:r>
            <a:r>
              <a:rPr lang="en-US" dirty="0">
                <a:solidFill>
                  <a:schemeClr val="accent6"/>
                </a:solidFill>
              </a:rPr>
              <a:t>try to acquire 2 forks</a:t>
            </a:r>
          </a:p>
          <a:p>
            <a:r>
              <a:rPr lang="en-US" dirty="0">
                <a:solidFill>
                  <a:schemeClr val="tx1"/>
                </a:solidFill>
              </a:rPr>
              <a:t>	up(&amp;</a:t>
            </a:r>
            <a:r>
              <a:rPr lang="en-US" dirty="0" err="1">
                <a:solidFill>
                  <a:schemeClr val="tx1"/>
                </a:solidFill>
              </a:rPr>
              <a:t>mutex</a:t>
            </a:r>
            <a:r>
              <a:rPr lang="en-US" dirty="0">
                <a:solidFill>
                  <a:schemeClr val="tx1"/>
                </a:solidFill>
              </a:rPr>
              <a:t>); 	</a:t>
            </a:r>
            <a:r>
              <a:rPr lang="en-US" dirty="0" smtClean="0">
                <a:solidFill>
                  <a:schemeClr val="accent6"/>
                </a:solidFill>
              </a:rPr>
              <a:t>//</a:t>
            </a:r>
            <a:r>
              <a:rPr lang="en-US" dirty="0">
                <a:solidFill>
                  <a:schemeClr val="accent6"/>
                </a:solidFill>
              </a:rPr>
              <a:t>exit critical region	</a:t>
            </a:r>
          </a:p>
          <a:p>
            <a:r>
              <a:rPr lang="en-US" dirty="0">
                <a:solidFill>
                  <a:schemeClr val="tx1"/>
                </a:solidFill>
              </a:rPr>
              <a:t>	down(&amp;s[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]);	</a:t>
            </a:r>
            <a:r>
              <a:rPr lang="en-US" dirty="0" smtClean="0">
                <a:solidFill>
                  <a:schemeClr val="accent6"/>
                </a:solidFill>
              </a:rPr>
              <a:t>//</a:t>
            </a:r>
            <a:r>
              <a:rPr lang="en-US" dirty="0">
                <a:solidFill>
                  <a:schemeClr val="accent6"/>
                </a:solidFill>
              </a:rPr>
              <a:t>block if forks were not acquired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45595" y="2894827"/>
            <a:ext cx="6858000" cy="15544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void test (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)			 </a:t>
            </a:r>
            <a:r>
              <a:rPr lang="en-US" dirty="0">
                <a:solidFill>
                  <a:schemeClr val="accent6"/>
                </a:solidFill>
              </a:rPr>
              <a:t>//</a:t>
            </a:r>
            <a:r>
              <a:rPr lang="en-US" dirty="0" err="1">
                <a:solidFill>
                  <a:schemeClr val="accent6"/>
                </a:solidFill>
              </a:rPr>
              <a:t>i</a:t>
            </a:r>
            <a:r>
              <a:rPr lang="en-US" dirty="0">
                <a:solidFill>
                  <a:schemeClr val="accent6"/>
                </a:solidFill>
              </a:rPr>
              <a:t>: philosopher no, from 0 to N-1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 if </a:t>
            </a:r>
            <a:r>
              <a:rPr lang="en-US" dirty="0">
                <a:solidFill>
                  <a:schemeClr val="tx1"/>
                </a:solidFill>
              </a:rPr>
              <a:t>(state[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]==HUNGRY </a:t>
            </a:r>
            <a:r>
              <a:rPr lang="en-US" dirty="0" smtClean="0">
                <a:solidFill>
                  <a:schemeClr val="tx1"/>
                </a:solidFill>
              </a:rPr>
              <a:t>&amp;&amp; state[LEFT</a:t>
            </a:r>
            <a:r>
              <a:rPr lang="en-US" dirty="0">
                <a:solidFill>
                  <a:schemeClr val="tx1"/>
                </a:solidFill>
              </a:rPr>
              <a:t>]!=EATING </a:t>
            </a:r>
            <a:r>
              <a:rPr lang="en-US" dirty="0" smtClean="0">
                <a:solidFill>
                  <a:schemeClr val="tx1"/>
                </a:solidFill>
              </a:rPr>
              <a:t>&amp;&amp; state[RIGHT</a:t>
            </a:r>
            <a:r>
              <a:rPr lang="en-US" dirty="0">
                <a:solidFill>
                  <a:schemeClr val="tx1"/>
                </a:solidFill>
              </a:rPr>
              <a:t>]!=EATING)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>
                <a:solidFill>
                  <a:schemeClr val="tx1"/>
                </a:solidFill>
              </a:rPr>
              <a:t>	state[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]=EATING;</a:t>
            </a:r>
          </a:p>
          <a:p>
            <a:r>
              <a:rPr lang="en-US" dirty="0">
                <a:solidFill>
                  <a:schemeClr val="tx1"/>
                </a:solidFill>
              </a:rPr>
              <a:t>		up (&amp;s[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]);</a:t>
            </a:r>
            <a:r>
              <a:rPr lang="en-US" dirty="0">
                <a:solidFill>
                  <a:schemeClr val="tx1"/>
                </a:solidFill>
              </a:rPr>
              <a:t>	}	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8475" y="4481298"/>
            <a:ext cx="6675120" cy="20116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void </a:t>
            </a:r>
            <a:r>
              <a:rPr lang="en-US" dirty="0" err="1">
                <a:solidFill>
                  <a:schemeClr val="tx1"/>
                </a:solidFill>
              </a:rPr>
              <a:t>put_forks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)		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//</a:t>
            </a:r>
            <a:r>
              <a:rPr lang="en-US" dirty="0" err="1">
                <a:solidFill>
                  <a:schemeClr val="accent6"/>
                </a:solidFill>
              </a:rPr>
              <a:t>i</a:t>
            </a:r>
            <a:r>
              <a:rPr lang="en-US" dirty="0">
                <a:solidFill>
                  <a:schemeClr val="accent6"/>
                </a:solidFill>
              </a:rPr>
              <a:t>: philosopher no, from 0 to N-1</a:t>
            </a:r>
          </a:p>
          <a:p>
            <a:r>
              <a:rPr lang="en-US" dirty="0">
                <a:solidFill>
                  <a:schemeClr val="tx1"/>
                </a:solidFill>
              </a:rPr>
              <a:t>{	down(&amp;</a:t>
            </a:r>
            <a:r>
              <a:rPr lang="en-US" dirty="0" err="1">
                <a:solidFill>
                  <a:schemeClr val="tx1"/>
                </a:solidFill>
              </a:rPr>
              <a:t>mutex</a:t>
            </a:r>
            <a:r>
              <a:rPr lang="en-US" dirty="0">
                <a:solidFill>
                  <a:schemeClr val="tx1"/>
                </a:solidFill>
              </a:rPr>
              <a:t>);	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//enter critical region 		</a:t>
            </a:r>
          </a:p>
          <a:p>
            <a:r>
              <a:rPr lang="en-US" dirty="0">
                <a:solidFill>
                  <a:schemeClr val="tx1"/>
                </a:solidFill>
              </a:rPr>
              <a:t>	state[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]=THINKING;	</a:t>
            </a:r>
            <a:r>
              <a:rPr lang="en-US" dirty="0" smtClean="0">
                <a:solidFill>
                  <a:schemeClr val="accent6"/>
                </a:solidFill>
              </a:rPr>
              <a:t>//</a:t>
            </a:r>
            <a:r>
              <a:rPr lang="en-US" dirty="0">
                <a:solidFill>
                  <a:schemeClr val="accent6"/>
                </a:solidFill>
              </a:rPr>
              <a:t>philosopher has finished eating</a:t>
            </a:r>
          </a:p>
          <a:p>
            <a:r>
              <a:rPr lang="en-US" dirty="0">
                <a:solidFill>
                  <a:schemeClr val="tx1"/>
                </a:solidFill>
              </a:rPr>
              <a:t>	test(LEFT);	</a:t>
            </a:r>
            <a:r>
              <a:rPr lang="en-US" dirty="0" smtClean="0">
                <a:solidFill>
                  <a:schemeClr val="accent6"/>
                </a:solidFill>
              </a:rPr>
              <a:t>//</a:t>
            </a:r>
            <a:r>
              <a:rPr lang="en-US" dirty="0">
                <a:solidFill>
                  <a:schemeClr val="accent6"/>
                </a:solidFill>
              </a:rPr>
              <a:t>see if left neighbor can now eat</a:t>
            </a:r>
          </a:p>
          <a:p>
            <a:r>
              <a:rPr lang="en-US" dirty="0">
                <a:solidFill>
                  <a:schemeClr val="tx1"/>
                </a:solidFill>
              </a:rPr>
              <a:t>	 test(RIGHT); 	</a:t>
            </a:r>
            <a:r>
              <a:rPr lang="en-US" dirty="0" smtClean="0">
                <a:solidFill>
                  <a:schemeClr val="accent6"/>
                </a:solidFill>
              </a:rPr>
              <a:t>// </a:t>
            </a:r>
            <a:r>
              <a:rPr lang="en-US" dirty="0">
                <a:solidFill>
                  <a:schemeClr val="accent6"/>
                </a:solidFill>
              </a:rPr>
              <a:t>see if right neighbor can now eat</a:t>
            </a:r>
          </a:p>
          <a:p>
            <a:r>
              <a:rPr lang="en-US" dirty="0">
                <a:solidFill>
                  <a:schemeClr val="tx1"/>
                </a:solidFill>
              </a:rPr>
              <a:t>	up(&amp;</a:t>
            </a:r>
            <a:r>
              <a:rPr lang="en-US" dirty="0" err="1">
                <a:solidFill>
                  <a:schemeClr val="tx1"/>
                </a:solidFill>
              </a:rPr>
              <a:t>mutex</a:t>
            </a:r>
            <a:r>
              <a:rPr lang="en-US" dirty="0">
                <a:solidFill>
                  <a:schemeClr val="tx1"/>
                </a:solidFill>
              </a:rPr>
              <a:t>); 	</a:t>
            </a:r>
            <a:r>
              <a:rPr lang="en-US" dirty="0" smtClean="0">
                <a:solidFill>
                  <a:schemeClr val="accent6"/>
                </a:solidFill>
              </a:rPr>
              <a:t>// </a:t>
            </a:r>
            <a:r>
              <a:rPr lang="en-US" dirty="0">
                <a:solidFill>
                  <a:schemeClr val="accent6"/>
                </a:solidFill>
              </a:rPr>
              <a:t>exit critical region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42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Monitor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– 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6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higher-level </a:t>
            </a:r>
            <a:r>
              <a:rPr lang="en-US" b="1" dirty="0">
                <a:solidFill>
                  <a:schemeClr val="accent6"/>
                </a:solidFill>
              </a:rPr>
              <a:t>synchronization primitive</a:t>
            </a:r>
            <a:r>
              <a:rPr lang="en-US" dirty="0"/>
              <a:t>.</a:t>
            </a:r>
          </a:p>
          <a:p>
            <a:r>
              <a:rPr lang="en-US" dirty="0"/>
              <a:t>A monitor is a </a:t>
            </a:r>
            <a:r>
              <a:rPr lang="en-US" b="1" dirty="0">
                <a:solidFill>
                  <a:schemeClr val="accent6"/>
                </a:solidFill>
              </a:rPr>
              <a:t>collection of procedures, variables, and data structures </a:t>
            </a:r>
            <a:r>
              <a:rPr lang="en-US" dirty="0"/>
              <a:t>that are all </a:t>
            </a:r>
            <a:r>
              <a:rPr lang="en-US" b="1" dirty="0">
                <a:solidFill>
                  <a:schemeClr val="accent6"/>
                </a:solidFill>
              </a:rPr>
              <a:t>grouped together in a special kind of module or package</a:t>
            </a:r>
            <a:r>
              <a:rPr lang="en-US" dirty="0"/>
              <a:t>. </a:t>
            </a:r>
          </a:p>
          <a:p>
            <a:r>
              <a:rPr lang="en-US" b="1" dirty="0">
                <a:solidFill>
                  <a:schemeClr val="accent6"/>
                </a:solidFill>
              </a:rPr>
              <a:t>Processes may call the procedures </a:t>
            </a:r>
            <a:r>
              <a:rPr lang="en-US" dirty="0"/>
              <a:t>in a monitor whenever they want to, but they </a:t>
            </a:r>
            <a:r>
              <a:rPr lang="en-US" b="1" dirty="0">
                <a:solidFill>
                  <a:schemeClr val="accent6"/>
                </a:solidFill>
              </a:rPr>
              <a:t>cannot directly access the monitor’s internal data structures </a:t>
            </a:r>
            <a:r>
              <a:rPr lang="en-US" dirty="0"/>
              <a:t>from procedures declared outside the monitor.</a:t>
            </a:r>
          </a:p>
          <a:p>
            <a:r>
              <a:rPr lang="en-US" dirty="0"/>
              <a:t>Monitors have an important property for achieving mutual exclusion: </a:t>
            </a:r>
            <a:r>
              <a:rPr lang="en-US" b="1" dirty="0">
                <a:solidFill>
                  <a:schemeClr val="accent6"/>
                </a:solidFill>
              </a:rPr>
              <a:t>only one process can be active in a monitor at any instant</a:t>
            </a:r>
            <a:r>
              <a:rPr lang="en-US" dirty="0"/>
              <a:t>.</a:t>
            </a:r>
          </a:p>
          <a:p>
            <a:r>
              <a:rPr lang="en-US" dirty="0"/>
              <a:t>When a process calls a monitor procedure, the </a:t>
            </a:r>
            <a:r>
              <a:rPr lang="en-US" b="1" dirty="0">
                <a:solidFill>
                  <a:schemeClr val="accent6"/>
                </a:solidFill>
              </a:rPr>
              <a:t>first few instructions of the procedure will check to see if any other process is currently active within the monitor</a:t>
            </a:r>
            <a:r>
              <a:rPr lang="en-US" dirty="0"/>
              <a:t>. </a:t>
            </a:r>
          </a:p>
          <a:p>
            <a:r>
              <a:rPr lang="en-US" dirty="0"/>
              <a:t>If so, the </a:t>
            </a:r>
            <a:r>
              <a:rPr lang="en-US" b="1" dirty="0">
                <a:solidFill>
                  <a:schemeClr val="accent6"/>
                </a:solidFill>
              </a:rPr>
              <a:t>calling process will be suspended </a:t>
            </a:r>
            <a:r>
              <a:rPr lang="en-US" dirty="0"/>
              <a:t>until the other process has left the monitor. If no other process is using the monitor, the calling process may enter.</a:t>
            </a:r>
            <a:endParaRPr lang="en-US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Consumer problem using Monitor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solution proposes condition variables, along with two operations on them, </a:t>
            </a:r>
            <a:r>
              <a:rPr lang="en-US" b="1" dirty="0">
                <a:solidFill>
                  <a:schemeClr val="accent6"/>
                </a:solidFill>
              </a:rPr>
              <a:t>wait and signal</a:t>
            </a:r>
            <a:r>
              <a:rPr lang="en-US" dirty="0"/>
              <a:t>. </a:t>
            </a:r>
          </a:p>
          <a:p>
            <a:r>
              <a:rPr lang="en-US" dirty="0"/>
              <a:t>When a monitor procedure discovers that it cannot continue (e.g., the </a:t>
            </a:r>
            <a:r>
              <a:rPr lang="en-US" b="1" dirty="0">
                <a:solidFill>
                  <a:schemeClr val="accent6"/>
                </a:solidFill>
              </a:rPr>
              <a:t>producer finds the buffer full</a:t>
            </a:r>
            <a:r>
              <a:rPr lang="en-US" dirty="0"/>
              <a:t>), it does a </a:t>
            </a:r>
            <a:r>
              <a:rPr lang="en-US" b="1" dirty="0">
                <a:solidFill>
                  <a:schemeClr val="accent6"/>
                </a:solidFill>
              </a:rPr>
              <a:t>wait on some condition variable, full</a:t>
            </a:r>
            <a:r>
              <a:rPr lang="en-US" dirty="0"/>
              <a:t>. </a:t>
            </a:r>
          </a:p>
          <a:p>
            <a:r>
              <a:rPr lang="en-US" dirty="0"/>
              <a:t>This action causes the </a:t>
            </a:r>
            <a:r>
              <a:rPr lang="en-US" b="1" dirty="0">
                <a:solidFill>
                  <a:schemeClr val="accent6"/>
                </a:solidFill>
              </a:rPr>
              <a:t>calling process to block</a:t>
            </a:r>
            <a:r>
              <a:rPr lang="en-US" dirty="0"/>
              <a:t>. It also allows another process that had been previously prohibited from entering the monitor to enter now.</a:t>
            </a:r>
          </a:p>
          <a:p>
            <a:r>
              <a:rPr lang="en-US" dirty="0"/>
              <a:t>This other process the consumer, can wake up its sleeping partner by doing a signal on the condition variable that its partner is waiting on. </a:t>
            </a:r>
          </a:p>
          <a:p>
            <a:r>
              <a:rPr lang="en-US" dirty="0"/>
              <a:t>To avoid having two active processes in the monitor at the same time a signal statement may appear only as the final statement in a monitor procedure. </a:t>
            </a:r>
          </a:p>
          <a:p>
            <a:r>
              <a:rPr lang="en-US" dirty="0"/>
              <a:t>If a signal is done on a condition variable on which several processes are waiting, only one of them, determined by the system scheduler, is revived.</a:t>
            </a:r>
            <a:endParaRPr lang="en-US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28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Consumer problem using Monitor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8016" y="859536"/>
            <a:ext cx="11947443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monitor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/>
              <a:t>ProducerConsumer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6"/>
                </a:solidFill>
              </a:rPr>
              <a:t>	</a:t>
            </a:r>
            <a:r>
              <a:rPr lang="en-US" sz="1800" b="1" dirty="0">
                <a:solidFill>
                  <a:schemeClr val="accent6"/>
                </a:solidFill>
              </a:rPr>
              <a:t>condition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/>
              <a:t>full, empty;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6"/>
                </a:solidFill>
              </a:rPr>
              <a:t>	</a:t>
            </a:r>
            <a:r>
              <a:rPr lang="en-US" sz="1800" b="1" dirty="0">
                <a:solidFill>
                  <a:schemeClr val="accent6"/>
                </a:solidFill>
              </a:rPr>
              <a:t>integer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/>
              <a:t>count;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procedure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/>
              <a:t>producer;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begin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6"/>
                </a:solidFill>
              </a:rPr>
              <a:t>	</a:t>
            </a:r>
            <a:r>
              <a:rPr lang="en-US" sz="1800" b="1" dirty="0">
                <a:solidFill>
                  <a:schemeClr val="accent6"/>
                </a:solidFill>
              </a:rPr>
              <a:t>while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/>
              <a:t>true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b="1" dirty="0">
                <a:solidFill>
                  <a:schemeClr val="accent6"/>
                </a:solidFill>
              </a:rPr>
              <a:t>do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6"/>
                </a:solidFill>
              </a:rPr>
              <a:t>	</a:t>
            </a:r>
            <a:r>
              <a:rPr lang="en-US" sz="1800" b="1" dirty="0">
                <a:solidFill>
                  <a:schemeClr val="accent6"/>
                </a:solidFill>
              </a:rPr>
              <a:t>begin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6"/>
                </a:solidFill>
              </a:rPr>
              <a:t>		</a:t>
            </a:r>
            <a:r>
              <a:rPr lang="en-US" sz="1800" dirty="0"/>
              <a:t>item=</a:t>
            </a:r>
            <a:r>
              <a:rPr lang="en-US" sz="1800" dirty="0" err="1"/>
              <a:t>produce_item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ProducerConsumer.insert</a:t>
            </a:r>
            <a:r>
              <a:rPr lang="en-US" sz="1800" dirty="0"/>
              <a:t>(item);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6"/>
                </a:solidFill>
              </a:rPr>
              <a:t>	</a:t>
            </a:r>
            <a:r>
              <a:rPr lang="en-US" sz="1800" b="1" dirty="0">
                <a:solidFill>
                  <a:schemeClr val="accent6"/>
                </a:solidFill>
              </a:rPr>
              <a:t>end</a:t>
            </a:r>
            <a:r>
              <a:rPr lang="en-US" sz="1800" dirty="0">
                <a:solidFill>
                  <a:schemeClr val="accent6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end</a:t>
            </a:r>
            <a:r>
              <a:rPr lang="en-US" sz="1800" dirty="0" smtClean="0">
                <a:solidFill>
                  <a:schemeClr val="accent6"/>
                </a:solidFill>
              </a:rPr>
              <a:t>;</a:t>
            </a: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9816" y="4185463"/>
            <a:ext cx="6675120" cy="20116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/>
                </a:solidFill>
              </a:rPr>
              <a:t>procedure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insert (</a:t>
            </a:r>
            <a:r>
              <a:rPr lang="en-US" dirty="0" err="1">
                <a:solidFill>
                  <a:schemeClr val="tx1"/>
                </a:solidFill>
              </a:rPr>
              <a:t>item:integer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r>
              <a:rPr lang="en-US" dirty="0"/>
              <a:t>	</a:t>
            </a:r>
            <a:r>
              <a:rPr lang="en-US" b="1" dirty="0">
                <a:solidFill>
                  <a:schemeClr val="accent6"/>
                </a:solidFill>
              </a:rPr>
              <a:t>begin</a:t>
            </a:r>
          </a:p>
          <a:p>
            <a:r>
              <a:rPr lang="en-US" dirty="0"/>
              <a:t>		</a:t>
            </a:r>
            <a:r>
              <a:rPr lang="en-US" b="1" dirty="0">
                <a:solidFill>
                  <a:schemeClr val="accent6"/>
                </a:solidFill>
              </a:rPr>
              <a:t>if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count=N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then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wait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(full);</a:t>
            </a:r>
          </a:p>
          <a:p>
            <a:r>
              <a:rPr lang="en-US" dirty="0"/>
              <a:t>		</a:t>
            </a:r>
            <a:r>
              <a:rPr lang="en-US" dirty="0" err="1">
                <a:solidFill>
                  <a:schemeClr val="tx1"/>
                </a:solidFill>
              </a:rPr>
              <a:t>insert_item</a:t>
            </a:r>
            <a:r>
              <a:rPr lang="en-US" dirty="0">
                <a:solidFill>
                  <a:schemeClr val="tx1"/>
                </a:solidFill>
              </a:rPr>
              <a:t>(item);</a:t>
            </a:r>
          </a:p>
          <a:p>
            <a:r>
              <a:rPr lang="en-US" dirty="0">
                <a:solidFill>
                  <a:schemeClr val="tx1"/>
                </a:solidFill>
              </a:rPr>
              <a:t>		count=count+1;</a:t>
            </a:r>
          </a:p>
          <a:p>
            <a:r>
              <a:rPr lang="en-US" dirty="0"/>
              <a:t>		</a:t>
            </a:r>
            <a:r>
              <a:rPr lang="en-US" b="1" dirty="0">
                <a:solidFill>
                  <a:schemeClr val="accent6"/>
                </a:solidFill>
              </a:rPr>
              <a:t>if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count=1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then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signal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(empty);</a:t>
            </a:r>
          </a:p>
          <a:p>
            <a:r>
              <a:rPr lang="en-US" dirty="0"/>
              <a:t>	</a:t>
            </a:r>
            <a:r>
              <a:rPr lang="en-US" b="1" dirty="0">
                <a:solidFill>
                  <a:schemeClr val="accent6"/>
                </a:solidFill>
              </a:rPr>
              <a:t>end;</a:t>
            </a:r>
          </a:p>
        </p:txBody>
      </p:sp>
    </p:spTree>
    <p:extLst>
      <p:ext uri="{BB962C8B-B14F-4D97-AF65-F5344CB8AC3E}">
        <p14:creationId xmlns:p14="http://schemas.microsoft.com/office/powerpoint/2010/main" val="200910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Consumer problem using Monitor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8016" y="859536"/>
            <a:ext cx="11947443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procedure</a:t>
            </a:r>
            <a:r>
              <a:rPr lang="en-US" sz="1800" dirty="0" smtClean="0">
                <a:solidFill>
                  <a:schemeClr val="accent6"/>
                </a:solidFill>
              </a:rPr>
              <a:t> </a:t>
            </a:r>
            <a:r>
              <a:rPr lang="en-US" sz="1800" dirty="0"/>
              <a:t>consumer</a:t>
            </a:r>
            <a:r>
              <a:rPr lang="en-US" sz="1800" dirty="0" smtClean="0">
                <a:solidFill>
                  <a:schemeClr val="accent6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begin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/>
                </a:solidFill>
              </a:rPr>
              <a:t>	</a:t>
            </a:r>
            <a:r>
              <a:rPr lang="en-US" sz="1800" b="1" dirty="0">
                <a:solidFill>
                  <a:schemeClr val="accent6"/>
                </a:solidFill>
              </a:rPr>
              <a:t>while</a:t>
            </a:r>
            <a:r>
              <a:rPr lang="en-US" sz="1800" dirty="0" smtClean="0">
                <a:solidFill>
                  <a:schemeClr val="accent6"/>
                </a:solidFill>
              </a:rPr>
              <a:t> </a:t>
            </a:r>
            <a:r>
              <a:rPr lang="en-US" sz="1800" dirty="0"/>
              <a:t>true</a:t>
            </a:r>
            <a:r>
              <a:rPr lang="en-US" sz="1800" dirty="0" smtClean="0">
                <a:solidFill>
                  <a:schemeClr val="accent6"/>
                </a:solidFill>
              </a:rPr>
              <a:t> </a:t>
            </a:r>
            <a:r>
              <a:rPr lang="en-US" sz="1800" b="1" dirty="0">
                <a:solidFill>
                  <a:schemeClr val="accent6"/>
                </a:solidFill>
              </a:rPr>
              <a:t>do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/>
                </a:solidFill>
              </a:rPr>
              <a:t>	</a:t>
            </a:r>
            <a:r>
              <a:rPr lang="en-US" sz="1800" b="1" dirty="0">
                <a:solidFill>
                  <a:schemeClr val="accent6"/>
                </a:solidFill>
              </a:rPr>
              <a:t>begin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/>
                </a:solidFill>
              </a:rPr>
              <a:t>		</a:t>
            </a:r>
            <a:r>
              <a:rPr lang="en-US" sz="1800" dirty="0"/>
              <a:t>item=</a:t>
            </a:r>
            <a:r>
              <a:rPr lang="en-US" sz="1800" dirty="0" err="1"/>
              <a:t>ProducerConsumer.remove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Consume_insert</a:t>
            </a:r>
            <a:r>
              <a:rPr lang="en-US" sz="1800" dirty="0"/>
              <a:t>(item);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/>
                </a:solidFill>
              </a:rPr>
              <a:t>	</a:t>
            </a:r>
            <a:r>
              <a:rPr lang="en-US" sz="1800" b="1" dirty="0">
                <a:solidFill>
                  <a:schemeClr val="accent6"/>
                </a:solidFill>
              </a:rPr>
              <a:t>end</a:t>
            </a:r>
            <a:r>
              <a:rPr lang="en-US" sz="1800" dirty="0" smtClean="0">
                <a:solidFill>
                  <a:schemeClr val="accent6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end</a:t>
            </a:r>
            <a:r>
              <a:rPr lang="en-US" sz="1800" dirty="0" smtClean="0">
                <a:solidFill>
                  <a:schemeClr val="accent6"/>
                </a:solidFill>
              </a:rPr>
              <a:t>;</a:t>
            </a: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39816" y="3002686"/>
            <a:ext cx="6675120" cy="2560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/>
                </a:solidFill>
              </a:rPr>
              <a:t>function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remove:integer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b="1" dirty="0">
                <a:solidFill>
                  <a:schemeClr val="accent6"/>
                </a:solidFill>
              </a:rPr>
              <a:t>begin</a:t>
            </a:r>
          </a:p>
          <a:p>
            <a:r>
              <a:rPr lang="en-US" dirty="0">
                <a:solidFill>
                  <a:schemeClr val="tx1"/>
                </a:solidFill>
              </a:rPr>
              <a:t>		 </a:t>
            </a:r>
            <a:r>
              <a:rPr lang="en-US" b="1" dirty="0">
                <a:solidFill>
                  <a:schemeClr val="accent6"/>
                </a:solidFill>
              </a:rPr>
              <a:t>if</a:t>
            </a:r>
            <a:r>
              <a:rPr lang="en-US" dirty="0">
                <a:solidFill>
                  <a:schemeClr val="tx1"/>
                </a:solidFill>
              </a:rPr>
              <a:t> count=0 </a:t>
            </a:r>
            <a:r>
              <a:rPr lang="en-US" b="1" dirty="0">
                <a:solidFill>
                  <a:schemeClr val="accent6"/>
                </a:solidFill>
              </a:rPr>
              <a:t>then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wait</a:t>
            </a:r>
            <a:r>
              <a:rPr lang="en-US" dirty="0">
                <a:solidFill>
                  <a:schemeClr val="tx1"/>
                </a:solidFill>
              </a:rPr>
              <a:t> (empty);</a:t>
            </a:r>
          </a:p>
          <a:p>
            <a:r>
              <a:rPr lang="en-US" dirty="0">
                <a:solidFill>
                  <a:schemeClr val="tx1"/>
                </a:solidFill>
              </a:rPr>
              <a:t>		remove=</a:t>
            </a:r>
            <a:r>
              <a:rPr lang="en-US" dirty="0" err="1">
                <a:solidFill>
                  <a:schemeClr val="tx1"/>
                </a:solidFill>
              </a:rPr>
              <a:t>remove_item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</a:rPr>
              <a:t>		count=count-1;</a:t>
            </a:r>
          </a:p>
          <a:p>
            <a:r>
              <a:rPr lang="en-US" dirty="0">
                <a:solidFill>
                  <a:schemeClr val="tx1"/>
                </a:solidFill>
              </a:rPr>
              <a:t>		</a:t>
            </a:r>
            <a:r>
              <a:rPr lang="en-US" b="1" dirty="0">
                <a:solidFill>
                  <a:schemeClr val="accent6"/>
                </a:solidFill>
              </a:rPr>
              <a:t>if</a:t>
            </a:r>
            <a:r>
              <a:rPr lang="en-US" dirty="0">
                <a:solidFill>
                  <a:schemeClr val="tx1"/>
                </a:solidFill>
              </a:rPr>
              <a:t> count=N-1 </a:t>
            </a:r>
            <a:r>
              <a:rPr lang="en-US" b="1" dirty="0">
                <a:solidFill>
                  <a:schemeClr val="accent6"/>
                </a:solidFill>
              </a:rPr>
              <a:t>then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signal</a:t>
            </a:r>
            <a:r>
              <a:rPr lang="en-US" dirty="0">
                <a:solidFill>
                  <a:schemeClr val="tx1"/>
                </a:solidFill>
              </a:rPr>
              <a:t> (full);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b="1" dirty="0">
                <a:solidFill>
                  <a:schemeClr val="accent6"/>
                </a:solidFill>
              </a:rPr>
              <a:t>end;</a:t>
            </a:r>
          </a:p>
          <a:p>
            <a:r>
              <a:rPr lang="en-US" dirty="0">
                <a:solidFill>
                  <a:schemeClr val="tx1"/>
                </a:solidFill>
              </a:rPr>
              <a:t>	count=0;</a:t>
            </a:r>
          </a:p>
          <a:p>
            <a:r>
              <a:rPr lang="en-US" b="1" dirty="0">
                <a:solidFill>
                  <a:schemeClr val="accent6"/>
                </a:solidFill>
              </a:rPr>
              <a:t>end monitor;</a:t>
            </a:r>
          </a:p>
        </p:txBody>
      </p:sp>
    </p:spTree>
    <p:extLst>
      <p:ext uri="{BB962C8B-B14F-4D97-AF65-F5344CB8AC3E}">
        <p14:creationId xmlns:p14="http://schemas.microsoft.com/office/powerpoint/2010/main" val="224603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Mutex</a:t>
            </a:r>
            <a:endParaRPr lang="en-US" dirty="0">
              <a:gradFill flip="none" rotWithShape="1">
                <a:gsLst>
                  <a:gs pos="10000">
                    <a:schemeClr val="accent6">
                      <a:lumMod val="50000"/>
                    </a:schemeClr>
                  </a:gs>
                  <a:gs pos="100000">
                    <a:schemeClr val="accent6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– 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7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Mutex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Mutex</a:t>
            </a:r>
            <a:r>
              <a:rPr lang="en-US" dirty="0" smtClean="0"/>
              <a:t> </a:t>
            </a:r>
            <a:r>
              <a:rPr lang="en-US" dirty="0"/>
              <a:t>is the short form for ‘</a:t>
            </a:r>
            <a:r>
              <a:rPr lang="en-US" b="1" dirty="0">
                <a:solidFill>
                  <a:schemeClr val="accent6"/>
                </a:solidFill>
              </a:rPr>
              <a:t>Mutual Exclusion Object</a:t>
            </a:r>
            <a:r>
              <a:rPr lang="en-US" dirty="0"/>
              <a:t>’. </a:t>
            </a:r>
          </a:p>
          <a:p>
            <a:r>
              <a:rPr lang="en-US" dirty="0"/>
              <a:t>A </a:t>
            </a:r>
            <a:r>
              <a:rPr lang="en-US" dirty="0" err="1"/>
              <a:t>Mutex</a:t>
            </a:r>
            <a:r>
              <a:rPr lang="en-US" dirty="0"/>
              <a:t> and the binary semaphore are essentially the same. </a:t>
            </a:r>
          </a:p>
          <a:p>
            <a:r>
              <a:rPr lang="en-US" dirty="0"/>
              <a:t>Both </a:t>
            </a:r>
            <a:r>
              <a:rPr lang="en-US" b="1" dirty="0" err="1">
                <a:solidFill>
                  <a:schemeClr val="accent6"/>
                </a:solidFill>
              </a:rPr>
              <a:t>Mutex</a:t>
            </a:r>
            <a:r>
              <a:rPr lang="en-US" b="1" dirty="0">
                <a:solidFill>
                  <a:schemeClr val="accent6"/>
                </a:solidFill>
              </a:rPr>
              <a:t> and the binary semaphore can take values: 0 or 1</a:t>
            </a:r>
            <a:r>
              <a:rPr lang="en-US" dirty="0"/>
              <a:t>.</a:t>
            </a:r>
          </a:p>
          <a:p>
            <a:pPr marL="544512" lvl="1" indent="0">
              <a:buNone/>
            </a:pPr>
            <a:endParaRPr lang="en-US" dirty="0" smtClean="0"/>
          </a:p>
          <a:p>
            <a:pPr marL="544512" lvl="1" indent="0">
              <a:buNone/>
            </a:pPr>
            <a:r>
              <a:rPr lang="en-US" dirty="0" err="1" smtClean="0"/>
              <a:t>mutex_lock</a:t>
            </a:r>
            <a:r>
              <a:rPr lang="en-US" dirty="0"/>
              <a:t>:</a:t>
            </a:r>
          </a:p>
          <a:p>
            <a:pPr marL="544512" lvl="1" indent="0">
              <a:buNone/>
            </a:pPr>
            <a:r>
              <a:rPr lang="en-US" dirty="0"/>
              <a:t>	TSL REGISTER,MUTEX        </a:t>
            </a:r>
            <a:r>
              <a:rPr lang="en-US" dirty="0">
                <a:solidFill>
                  <a:schemeClr val="accent6"/>
                </a:solidFill>
              </a:rPr>
              <a:t>|copy </a:t>
            </a:r>
            <a:r>
              <a:rPr lang="en-US" dirty="0" err="1">
                <a:solidFill>
                  <a:schemeClr val="accent6"/>
                </a:solidFill>
              </a:rPr>
              <a:t>Mutex</a:t>
            </a:r>
            <a:r>
              <a:rPr lang="en-US" dirty="0">
                <a:solidFill>
                  <a:schemeClr val="accent6"/>
                </a:solidFill>
              </a:rPr>
              <a:t> to register and set </a:t>
            </a:r>
            <a:r>
              <a:rPr lang="en-US" dirty="0" err="1">
                <a:solidFill>
                  <a:schemeClr val="accent6"/>
                </a:solidFill>
              </a:rPr>
              <a:t>Mutex</a:t>
            </a:r>
            <a:r>
              <a:rPr lang="en-US" dirty="0">
                <a:solidFill>
                  <a:schemeClr val="accent6"/>
                </a:solidFill>
              </a:rPr>
              <a:t> to 1</a:t>
            </a:r>
          </a:p>
          <a:p>
            <a:pPr marL="544512" lvl="1" indent="0">
              <a:buNone/>
            </a:pPr>
            <a:r>
              <a:rPr lang="en-US" dirty="0"/>
              <a:t>	CMP REGISTERS, #0           </a:t>
            </a:r>
            <a:r>
              <a:rPr lang="en-US" dirty="0">
                <a:solidFill>
                  <a:schemeClr val="accent6"/>
                </a:solidFill>
              </a:rPr>
              <a:t>|was </a:t>
            </a:r>
            <a:r>
              <a:rPr lang="en-US" dirty="0" err="1">
                <a:solidFill>
                  <a:schemeClr val="accent6"/>
                </a:solidFill>
              </a:rPr>
              <a:t>Mutex</a:t>
            </a:r>
            <a:r>
              <a:rPr lang="en-US" dirty="0">
                <a:solidFill>
                  <a:schemeClr val="accent6"/>
                </a:solidFill>
              </a:rPr>
              <a:t> zero?</a:t>
            </a:r>
          </a:p>
          <a:p>
            <a:pPr marL="544512" lvl="1" indent="0">
              <a:buNone/>
            </a:pPr>
            <a:r>
              <a:rPr lang="en-US" dirty="0"/>
              <a:t>	JZE ok                           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chemeClr val="accent6"/>
                </a:solidFill>
              </a:rPr>
              <a:t>|</a:t>
            </a:r>
            <a:r>
              <a:rPr lang="en-US" dirty="0">
                <a:solidFill>
                  <a:schemeClr val="accent6"/>
                </a:solidFill>
              </a:rPr>
              <a:t>if it was zero, </a:t>
            </a:r>
            <a:r>
              <a:rPr lang="en-US" dirty="0" err="1">
                <a:solidFill>
                  <a:schemeClr val="accent6"/>
                </a:solidFill>
              </a:rPr>
              <a:t>Mutex</a:t>
            </a:r>
            <a:r>
              <a:rPr lang="en-US" dirty="0">
                <a:solidFill>
                  <a:schemeClr val="accent6"/>
                </a:solidFill>
              </a:rPr>
              <a:t> was unlocked, so return</a:t>
            </a:r>
          </a:p>
          <a:p>
            <a:pPr marL="544512" lvl="1" indent="0">
              <a:buNone/>
            </a:pPr>
            <a:r>
              <a:rPr lang="en-US" dirty="0"/>
              <a:t>	CALL </a:t>
            </a:r>
            <a:r>
              <a:rPr lang="en-US" dirty="0" err="1"/>
              <a:t>thread_yield</a:t>
            </a:r>
            <a:r>
              <a:rPr lang="en-US" dirty="0"/>
              <a:t>              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6"/>
                </a:solidFill>
              </a:rPr>
              <a:t>|</a:t>
            </a:r>
            <a:r>
              <a:rPr lang="en-US" dirty="0" err="1">
                <a:solidFill>
                  <a:schemeClr val="accent6"/>
                </a:solidFill>
              </a:rPr>
              <a:t>Mutex</a:t>
            </a:r>
            <a:r>
              <a:rPr lang="en-US" dirty="0">
                <a:solidFill>
                  <a:schemeClr val="accent6"/>
                </a:solidFill>
              </a:rPr>
              <a:t> is busy; schedule another thread</a:t>
            </a:r>
          </a:p>
          <a:p>
            <a:pPr marL="544512" lvl="1" indent="0">
              <a:buNone/>
            </a:pPr>
            <a:r>
              <a:rPr lang="en-US" dirty="0"/>
              <a:t>	JMP </a:t>
            </a:r>
            <a:r>
              <a:rPr lang="en-US" dirty="0" err="1"/>
              <a:t>mutex_lock</a:t>
            </a:r>
            <a:r>
              <a:rPr lang="en-US" dirty="0"/>
              <a:t>                 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6"/>
                </a:solidFill>
              </a:rPr>
              <a:t>|</a:t>
            </a:r>
            <a:r>
              <a:rPr lang="en-US" dirty="0">
                <a:solidFill>
                  <a:schemeClr val="accent6"/>
                </a:solidFill>
              </a:rPr>
              <a:t>try again later</a:t>
            </a:r>
          </a:p>
          <a:p>
            <a:pPr marL="544512" lvl="1" indent="0">
              <a:buNone/>
            </a:pPr>
            <a:r>
              <a:rPr lang="en-US" dirty="0"/>
              <a:t>ok:       	RET                        </a:t>
            </a:r>
            <a:r>
              <a:rPr lang="en-US" dirty="0" smtClean="0">
                <a:solidFill>
                  <a:schemeClr val="accent6"/>
                </a:solidFill>
              </a:rPr>
              <a:t>|</a:t>
            </a:r>
            <a:r>
              <a:rPr lang="en-US" dirty="0">
                <a:solidFill>
                  <a:schemeClr val="accent6"/>
                </a:solidFill>
              </a:rPr>
              <a:t>return to caller; critical region entered</a:t>
            </a:r>
          </a:p>
          <a:p>
            <a:pPr lvl="1"/>
            <a:endParaRPr lang="en-US" dirty="0"/>
          </a:p>
          <a:p>
            <a:pPr marL="544512" lvl="1" indent="0">
              <a:buNone/>
            </a:pPr>
            <a:r>
              <a:rPr lang="en-US" dirty="0" err="1"/>
              <a:t>mutex_unlock</a:t>
            </a:r>
            <a:r>
              <a:rPr lang="en-US" dirty="0"/>
              <a:t>:</a:t>
            </a:r>
          </a:p>
          <a:p>
            <a:pPr marL="544512" lvl="1" indent="0">
              <a:buNone/>
            </a:pPr>
            <a:r>
              <a:rPr lang="en-US" dirty="0"/>
              <a:t>	MOVE MUTEX,#0               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6"/>
                </a:solidFill>
              </a:rPr>
              <a:t>|</a:t>
            </a:r>
            <a:r>
              <a:rPr lang="en-US" dirty="0">
                <a:solidFill>
                  <a:schemeClr val="accent6"/>
                </a:solidFill>
              </a:rPr>
              <a:t>store a 0 in </a:t>
            </a:r>
            <a:r>
              <a:rPr lang="en-US" dirty="0" err="1">
                <a:solidFill>
                  <a:schemeClr val="accent6"/>
                </a:solidFill>
              </a:rPr>
              <a:t>Mutex</a:t>
            </a:r>
            <a:endParaRPr lang="en-US" dirty="0">
              <a:solidFill>
                <a:schemeClr val="accent6"/>
              </a:solidFill>
            </a:endParaRPr>
          </a:p>
          <a:p>
            <a:pPr marL="544512" lvl="1" indent="0">
              <a:buNone/>
            </a:pPr>
            <a:r>
              <a:rPr lang="en-US" dirty="0"/>
              <a:t>	RET                                      </a:t>
            </a:r>
            <a:r>
              <a:rPr lang="en-US" dirty="0" smtClean="0">
                <a:solidFill>
                  <a:schemeClr val="accent6"/>
                </a:solidFill>
              </a:rPr>
              <a:t> |</a:t>
            </a:r>
            <a:r>
              <a:rPr lang="en-US" dirty="0">
                <a:solidFill>
                  <a:schemeClr val="accent6"/>
                </a:solidFill>
              </a:rPr>
              <a:t>return to caller</a:t>
            </a:r>
            <a:endParaRPr lang="en-US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5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Pipes and Message Passing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– 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6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46138" cy="5590565"/>
          </a:xfrm>
        </p:spPr>
        <p:txBody>
          <a:bodyPr/>
          <a:lstStyle/>
          <a:p>
            <a:r>
              <a:rPr lang="en-US" dirty="0"/>
              <a:t>The situation where </a:t>
            </a:r>
            <a:r>
              <a:rPr lang="en-US" b="1" dirty="0">
                <a:solidFill>
                  <a:schemeClr val="accent6"/>
                </a:solidFill>
              </a:rPr>
              <a:t>several processes access and manipulate shared data concurrently</a:t>
            </a:r>
            <a:r>
              <a:rPr lang="en-US" dirty="0"/>
              <a:t>. The </a:t>
            </a:r>
            <a:r>
              <a:rPr lang="en-US" b="1" dirty="0">
                <a:solidFill>
                  <a:schemeClr val="accent6"/>
                </a:solidFill>
              </a:rPr>
              <a:t>final value of the shared data depends upon which process finishes last</a:t>
            </a:r>
            <a:r>
              <a:rPr lang="en-US" dirty="0"/>
              <a:t>.</a:t>
            </a:r>
          </a:p>
          <a:p>
            <a:r>
              <a:rPr lang="en-US" dirty="0" smtClean="0"/>
              <a:t>A</a:t>
            </a:r>
            <a:r>
              <a:rPr lang="en-US" dirty="0"/>
              <a:t> race condition is an </a:t>
            </a:r>
            <a:r>
              <a:rPr lang="en-US" b="1" dirty="0">
                <a:solidFill>
                  <a:schemeClr val="accent6"/>
                </a:solidFill>
              </a:rPr>
              <a:t>undesirable situation </a:t>
            </a:r>
            <a:r>
              <a:rPr lang="en-US" dirty="0"/>
              <a:t>that </a:t>
            </a:r>
            <a:r>
              <a:rPr lang="en-US" b="1" dirty="0">
                <a:solidFill>
                  <a:schemeClr val="accent6"/>
                </a:solidFill>
              </a:rPr>
              <a:t>occurs when a device or system attempts to perform two or more operations at the same time</a:t>
            </a:r>
            <a:r>
              <a:rPr lang="en-US" dirty="0"/>
              <a:t>.</a:t>
            </a:r>
          </a:p>
          <a:p>
            <a:r>
              <a:rPr lang="en-US" dirty="0"/>
              <a:t>But, because of the nature of the device or system, the </a:t>
            </a:r>
            <a:r>
              <a:rPr lang="en-US" b="1" dirty="0">
                <a:solidFill>
                  <a:schemeClr val="accent6"/>
                </a:solidFill>
              </a:rPr>
              <a:t>operations must be done in the proper sequence </a:t>
            </a:r>
            <a:r>
              <a:rPr lang="en-US" dirty="0"/>
              <a:t>to be done correctly</a:t>
            </a:r>
            <a:r>
              <a:rPr lang="en-US" dirty="0" smtClean="0"/>
              <a:t>.</a:t>
            </a:r>
          </a:p>
          <a:p>
            <a:r>
              <a:rPr lang="en-US" dirty="0" smtClean="0"/>
              <a:t>To </a:t>
            </a:r>
            <a:r>
              <a:rPr lang="en-US" dirty="0"/>
              <a:t>prevent race conditions, </a:t>
            </a:r>
            <a:r>
              <a:rPr lang="en-US" b="1" dirty="0">
                <a:solidFill>
                  <a:schemeClr val="accent6"/>
                </a:solidFill>
              </a:rPr>
              <a:t>concurrent processes must be synchronized</a:t>
            </a:r>
            <a:r>
              <a:rPr lang="en-US" dirty="0"/>
              <a:t>.</a:t>
            </a:r>
          </a:p>
        </p:txBody>
      </p:sp>
      <p:pic>
        <p:nvPicPr>
          <p:cNvPr id="4" name="Picture 6" descr="D:\b\b4\IBM\02-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70" y="2124631"/>
            <a:ext cx="5291070" cy="388620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814570" y="907894"/>
            <a:ext cx="5291070" cy="12133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400">
                <a:solidFill>
                  <a:schemeClr val="accent6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chemeClr val="tx1"/>
                </a:solidFill>
              </a:rPr>
              <a:t>Print spooler directory example :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Two processes want to access shared memory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343245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 is a </a:t>
            </a:r>
            <a:r>
              <a:rPr lang="en-US" b="1" dirty="0">
                <a:solidFill>
                  <a:schemeClr val="accent6"/>
                </a:solidFill>
              </a:rPr>
              <a:t>communication medium between two or more related or interrelated processes </a:t>
            </a:r>
            <a:r>
              <a:rPr lang="en-US" dirty="0"/>
              <a:t>usually between parent and child process. </a:t>
            </a:r>
          </a:p>
          <a:p>
            <a:r>
              <a:rPr lang="en-US" dirty="0"/>
              <a:t>Communication is achieved by </a:t>
            </a:r>
            <a:r>
              <a:rPr lang="en-US" b="1" dirty="0">
                <a:solidFill>
                  <a:schemeClr val="accent6"/>
                </a:solidFill>
              </a:rPr>
              <a:t>one process write into the pipe and other process reads from the pipe</a:t>
            </a:r>
            <a:r>
              <a:rPr lang="en-US" dirty="0"/>
              <a:t>. 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chemeClr val="accent6"/>
                </a:solidFill>
              </a:rPr>
              <a:t>performs one-way communication </a:t>
            </a:r>
            <a:r>
              <a:rPr lang="en-US" dirty="0"/>
              <a:t>only means we can use a pipe such that one process write into the pipe, and other process reads from the pipe. </a:t>
            </a:r>
          </a:p>
          <a:p>
            <a:r>
              <a:rPr lang="en-US" dirty="0"/>
              <a:t>It opens a pipe, which is an </a:t>
            </a:r>
            <a:r>
              <a:rPr lang="en-US" b="1" dirty="0">
                <a:solidFill>
                  <a:schemeClr val="accent6"/>
                </a:solidFill>
              </a:rPr>
              <a:t>area of main memory that is treated as a “virtual file”</a:t>
            </a:r>
            <a:r>
              <a:rPr lang="en-US" dirty="0"/>
              <a:t>.</a:t>
            </a:r>
          </a:p>
          <a:p>
            <a:r>
              <a:rPr lang="en-US" dirty="0"/>
              <a:t>It is </a:t>
            </a:r>
            <a:r>
              <a:rPr lang="en-US" b="1" dirty="0">
                <a:solidFill>
                  <a:schemeClr val="accent6"/>
                </a:solidFill>
              </a:rPr>
              <a:t>bounded buffer </a:t>
            </a:r>
            <a:r>
              <a:rPr lang="en-US" dirty="0"/>
              <a:t>means we can send only limited data through pipe.</a:t>
            </a:r>
            <a:endParaRPr lang="en-US" dirty="0" smtClean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181" y="4388224"/>
            <a:ext cx="4753638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8170138" cy="5590565"/>
          </a:xfrm>
        </p:spPr>
        <p:txBody>
          <a:bodyPr/>
          <a:lstStyle/>
          <a:p>
            <a:r>
              <a:rPr lang="en-US" dirty="0"/>
              <a:t>Accessed by two associated file descriptors:</a:t>
            </a:r>
          </a:p>
          <a:p>
            <a:pPr lvl="1"/>
            <a:r>
              <a:rPr lang="en-US" dirty="0" err="1"/>
              <a:t>fd</a:t>
            </a:r>
            <a:r>
              <a:rPr lang="en-US" dirty="0"/>
              <a:t>[0] for reading from pipe</a:t>
            </a:r>
          </a:p>
          <a:p>
            <a:pPr lvl="1"/>
            <a:r>
              <a:rPr lang="en-US" dirty="0" err="1"/>
              <a:t>fd</a:t>
            </a:r>
            <a:r>
              <a:rPr lang="en-US" dirty="0"/>
              <a:t>[1] for writing into the </a:t>
            </a:r>
            <a:r>
              <a:rPr lang="en-US" dirty="0" smtClean="0"/>
              <a:t>pipe</a:t>
            </a:r>
          </a:p>
          <a:p>
            <a:pPr lvl="1"/>
            <a:endParaRPr lang="en-US" dirty="0">
              <a:solidFill>
                <a:schemeClr val="accent6"/>
              </a:solidFill>
            </a:endParaRPr>
          </a:p>
          <a:p>
            <a:pPr lvl="1"/>
            <a:endParaRPr lang="en-US" dirty="0" smtClean="0">
              <a:solidFill>
                <a:schemeClr val="accent6"/>
              </a:solidFill>
            </a:endParaRPr>
          </a:p>
          <a:p>
            <a:r>
              <a:rPr lang="en-US" dirty="0"/>
              <a:t>This system call would </a:t>
            </a:r>
            <a:r>
              <a:rPr lang="en-US" b="1" dirty="0">
                <a:solidFill>
                  <a:schemeClr val="accent6"/>
                </a:solidFill>
              </a:rPr>
              <a:t>create a pipe for one-way communication</a:t>
            </a:r>
            <a:r>
              <a:rPr lang="en-US" dirty="0"/>
              <a:t> i.e., it </a:t>
            </a:r>
            <a:r>
              <a:rPr lang="en-US" b="1" dirty="0">
                <a:solidFill>
                  <a:schemeClr val="accent6"/>
                </a:solidFill>
              </a:rPr>
              <a:t>creates two descriptors, first one is connected to read from the pipe and other one is connected to write into the pipe</a:t>
            </a:r>
            <a:r>
              <a:rPr lang="en-US" dirty="0"/>
              <a:t>.</a:t>
            </a:r>
          </a:p>
          <a:p>
            <a:r>
              <a:rPr lang="en-US" dirty="0"/>
              <a:t>Descriptor </a:t>
            </a:r>
            <a:r>
              <a:rPr lang="en-US" b="1" dirty="0" err="1">
                <a:solidFill>
                  <a:schemeClr val="accent6"/>
                </a:solidFill>
              </a:rPr>
              <a:t>pipedes</a:t>
            </a:r>
            <a:r>
              <a:rPr lang="en-US" b="1" dirty="0">
                <a:solidFill>
                  <a:schemeClr val="accent6"/>
                </a:solidFill>
              </a:rPr>
              <a:t>[0] is for reading </a:t>
            </a:r>
            <a:r>
              <a:rPr lang="en-US" dirty="0"/>
              <a:t>and </a:t>
            </a:r>
            <a:r>
              <a:rPr lang="en-US" b="1" dirty="0" err="1">
                <a:solidFill>
                  <a:schemeClr val="accent6"/>
                </a:solidFill>
              </a:rPr>
              <a:t>pipedes</a:t>
            </a:r>
            <a:r>
              <a:rPr lang="en-US" b="1" dirty="0">
                <a:solidFill>
                  <a:schemeClr val="accent6"/>
                </a:solidFill>
              </a:rPr>
              <a:t>[1] is for writing</a:t>
            </a:r>
            <a:r>
              <a:rPr lang="en-US" dirty="0"/>
              <a:t>. </a:t>
            </a:r>
            <a:r>
              <a:rPr lang="en-US" b="1" dirty="0">
                <a:solidFill>
                  <a:schemeClr val="accent6"/>
                </a:solidFill>
              </a:rPr>
              <a:t>Whatever is written into </a:t>
            </a:r>
            <a:r>
              <a:rPr lang="en-US" b="1" dirty="0" err="1">
                <a:solidFill>
                  <a:schemeClr val="accent6"/>
                </a:solidFill>
              </a:rPr>
              <a:t>pipedes</a:t>
            </a:r>
            <a:r>
              <a:rPr lang="en-US" b="1" dirty="0">
                <a:solidFill>
                  <a:schemeClr val="accent6"/>
                </a:solidFill>
              </a:rPr>
              <a:t>[1] can be read from </a:t>
            </a:r>
            <a:r>
              <a:rPr lang="en-US" b="1" dirty="0" err="1">
                <a:solidFill>
                  <a:schemeClr val="accent6"/>
                </a:solidFill>
              </a:rPr>
              <a:t>pipedes</a:t>
            </a:r>
            <a:r>
              <a:rPr lang="en-US" b="1" dirty="0">
                <a:solidFill>
                  <a:schemeClr val="accent6"/>
                </a:solidFill>
              </a:rPr>
              <a:t>[0</a:t>
            </a:r>
            <a:r>
              <a:rPr lang="en-US" b="1" dirty="0" smtClean="0">
                <a:solidFill>
                  <a:schemeClr val="accent6"/>
                </a:solidFill>
              </a:rPr>
              <a:t>]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</a:t>
            </a:r>
            <a:r>
              <a:rPr lang="en-US" dirty="0"/>
              <a:t>call would </a:t>
            </a:r>
            <a:r>
              <a:rPr lang="en-US" b="1" dirty="0">
                <a:solidFill>
                  <a:schemeClr val="accent6"/>
                </a:solidFill>
              </a:rPr>
              <a:t>return zero on success and -1 in case of failure</a:t>
            </a:r>
            <a:r>
              <a:rPr lang="en-US" dirty="0"/>
              <a:t>. 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7"/>
          <a:stretch/>
        </p:blipFill>
        <p:spPr>
          <a:xfrm>
            <a:off x="6096000" y="863444"/>
            <a:ext cx="2205318" cy="15718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89578" y="2795582"/>
            <a:ext cx="3429000" cy="863144"/>
          </a:xfrm>
          <a:prstGeom prst="roundRect">
            <a:avLst>
              <a:gd name="adj" fmla="val 719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/>
              <a:t>#include&lt;</a:t>
            </a:r>
            <a:r>
              <a:rPr lang="en-IN" sz="2400" dirty="0" err="1"/>
              <a:t>unistd.h</a:t>
            </a:r>
            <a:r>
              <a:rPr lang="en-IN" sz="2400" dirty="0"/>
              <a:t>&gt;</a:t>
            </a:r>
          </a:p>
          <a:p>
            <a:r>
              <a:rPr lang="en-IN" sz="2400" dirty="0" err="1"/>
              <a:t>int</a:t>
            </a:r>
            <a:r>
              <a:rPr lang="en-IN" sz="2400" dirty="0"/>
              <a:t> pipe(</a:t>
            </a:r>
            <a:r>
              <a:rPr lang="en-IN" sz="2400" dirty="0" err="1"/>
              <a:t>int</a:t>
            </a:r>
            <a:r>
              <a:rPr lang="en-IN" sz="2400" dirty="0"/>
              <a:t> </a:t>
            </a:r>
            <a:r>
              <a:rPr lang="en-IN" sz="2400" dirty="0" err="1"/>
              <a:t>pipedes</a:t>
            </a:r>
            <a:r>
              <a:rPr lang="en-IN" sz="2400" dirty="0"/>
              <a:t>[2</a:t>
            </a:r>
            <a:r>
              <a:rPr lang="en-IN" sz="2400" dirty="0" smtClean="0"/>
              <a:t>]);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320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8016" y="859536"/>
            <a:ext cx="11947443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#include&lt;</a:t>
            </a:r>
            <a:r>
              <a:rPr lang="en-US" sz="1800" dirty="0" err="1"/>
              <a:t>unistd.h</a:t>
            </a:r>
            <a:r>
              <a:rPr lang="en-US" sz="1800" dirty="0"/>
              <a:t>&gt;</a:t>
            </a:r>
          </a:p>
          <a:p>
            <a:pPr marL="0" indent="0">
              <a:buNone/>
            </a:pPr>
            <a:r>
              <a:rPr lang="en-US" sz="1800" dirty="0"/>
              <a:t>#include&lt;</a:t>
            </a:r>
            <a:r>
              <a:rPr lang="en-US" sz="1800" dirty="0" err="1"/>
              <a:t>fcntl.h</a:t>
            </a:r>
            <a:r>
              <a:rPr lang="en-US" sz="1800" dirty="0"/>
              <a:t>&gt;</a:t>
            </a:r>
          </a:p>
          <a:p>
            <a:pPr marL="0" indent="0">
              <a:buNone/>
            </a:pPr>
            <a:r>
              <a:rPr lang="en-US" sz="1800" dirty="0"/>
              <a:t>#include&lt;</a:t>
            </a:r>
            <a:r>
              <a:rPr lang="en-US" sz="1800" dirty="0" err="1"/>
              <a:t>stdion.h</a:t>
            </a:r>
            <a:r>
              <a:rPr lang="en-US" sz="1800" dirty="0"/>
              <a:t>&gt;</a:t>
            </a:r>
          </a:p>
          <a:p>
            <a:pPr marL="0" indent="0">
              <a:buNone/>
            </a:pPr>
            <a:r>
              <a:rPr lang="en-US" sz="1800" dirty="0"/>
              <a:t>char *message = “Hey how are you”	</a:t>
            </a:r>
            <a:r>
              <a:rPr lang="en-US" sz="1800" dirty="0" smtClean="0">
                <a:solidFill>
                  <a:schemeClr val="accent6"/>
                </a:solidFill>
              </a:rPr>
              <a:t>/* </a:t>
            </a:r>
            <a:r>
              <a:rPr lang="en-US" sz="1800" dirty="0">
                <a:solidFill>
                  <a:schemeClr val="accent6"/>
                </a:solidFill>
              </a:rPr>
              <a:t>Message created */ </a:t>
            </a:r>
          </a:p>
          <a:p>
            <a:pPr marL="0" indent="0">
              <a:buNone/>
            </a:pPr>
            <a:r>
              <a:rPr lang="en-US" sz="1800" dirty="0"/>
              <a:t>main ()</a:t>
            </a:r>
          </a:p>
          <a:p>
            <a:pPr marL="0" indent="0">
              <a:buNone/>
            </a:pPr>
            <a:r>
              <a:rPr lang="en-US" sz="1800" dirty="0"/>
              <a:t>{</a:t>
            </a:r>
          </a:p>
          <a:p>
            <a:pPr marL="0" indent="0">
              <a:buNone/>
            </a:pPr>
            <a:r>
              <a:rPr lang="en-US" sz="1800" dirty="0"/>
              <a:t>	char buffer[1024];	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smtClean="0">
                <a:solidFill>
                  <a:schemeClr val="accent6"/>
                </a:solidFill>
              </a:rPr>
              <a:t>	/* </a:t>
            </a:r>
            <a:r>
              <a:rPr lang="en-US" sz="1800" dirty="0">
                <a:solidFill>
                  <a:schemeClr val="accent6"/>
                </a:solidFill>
              </a:rPr>
              <a:t>Size of buffer is 1024 */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fd</a:t>
            </a:r>
            <a:r>
              <a:rPr lang="en-US" sz="1800" dirty="0"/>
              <a:t>[2];           </a:t>
            </a:r>
            <a:r>
              <a:rPr lang="en-US" sz="1800" dirty="0" smtClean="0"/>
              <a:t>		</a:t>
            </a:r>
            <a:r>
              <a:rPr lang="en-US" sz="1800" dirty="0" smtClean="0">
                <a:solidFill>
                  <a:schemeClr val="accent6"/>
                </a:solidFill>
              </a:rPr>
              <a:t>/* </a:t>
            </a:r>
            <a:r>
              <a:rPr lang="en-US" sz="1800" dirty="0">
                <a:solidFill>
                  <a:schemeClr val="accent6"/>
                </a:solidFill>
              </a:rPr>
              <a:t>Created array of size 2 for 2 process (file descriptor) */</a:t>
            </a:r>
          </a:p>
          <a:p>
            <a:pPr marL="0" indent="0">
              <a:buNone/>
            </a:pPr>
            <a:r>
              <a:rPr lang="en-US" sz="1800" dirty="0"/>
              <a:t>	pipe(</a:t>
            </a:r>
            <a:r>
              <a:rPr lang="en-US" sz="1800" dirty="0" err="1"/>
              <a:t>fd</a:t>
            </a:r>
            <a:r>
              <a:rPr lang="en-US" sz="1800" dirty="0"/>
              <a:t>); 	 </a:t>
            </a:r>
            <a:r>
              <a:rPr lang="en-US" sz="1800" dirty="0" smtClean="0"/>
              <a:t>		</a:t>
            </a:r>
            <a:r>
              <a:rPr lang="en-US" sz="1800" dirty="0" smtClean="0">
                <a:solidFill>
                  <a:schemeClr val="accent6"/>
                </a:solidFill>
              </a:rPr>
              <a:t>/* </a:t>
            </a:r>
            <a:r>
              <a:rPr lang="en-US" sz="1800" dirty="0">
                <a:solidFill>
                  <a:schemeClr val="accent6"/>
                </a:solidFill>
              </a:rPr>
              <a:t>Created pipe; passed array (</a:t>
            </a:r>
            <a:r>
              <a:rPr lang="en-US" sz="1800" dirty="0" err="1">
                <a:solidFill>
                  <a:schemeClr val="accent6"/>
                </a:solidFill>
              </a:rPr>
              <a:t>fd</a:t>
            </a:r>
            <a:r>
              <a:rPr lang="en-US" sz="1800" dirty="0">
                <a:solidFill>
                  <a:schemeClr val="accent6"/>
                </a:solidFill>
              </a:rPr>
              <a:t>) in pipe system call */</a:t>
            </a:r>
          </a:p>
          <a:p>
            <a:pPr marL="0" indent="0">
              <a:buNone/>
            </a:pPr>
            <a:r>
              <a:rPr lang="en-US" sz="1800" dirty="0"/>
              <a:t>	if (fork() != 0)	</a:t>
            </a:r>
            <a:r>
              <a:rPr lang="en-US" sz="1800" dirty="0" smtClean="0"/>
              <a:t>	</a:t>
            </a:r>
            <a:r>
              <a:rPr lang="en-US" sz="1800" dirty="0" smtClean="0">
                <a:solidFill>
                  <a:schemeClr val="accent6"/>
                </a:solidFill>
              </a:rPr>
              <a:t>/* </a:t>
            </a:r>
            <a:r>
              <a:rPr lang="en-US" sz="1800" dirty="0">
                <a:solidFill>
                  <a:schemeClr val="accent6"/>
                </a:solidFill>
              </a:rPr>
              <a:t>Parent code */</a:t>
            </a:r>
          </a:p>
          <a:p>
            <a:pPr marL="0" indent="0">
              <a:buNone/>
            </a:pPr>
            <a:r>
              <a:rPr lang="en-US" sz="1800" dirty="0"/>
              <a:t>		{ write (</a:t>
            </a:r>
            <a:r>
              <a:rPr lang="en-US" sz="1800" dirty="0" err="1"/>
              <a:t>fd</a:t>
            </a:r>
            <a:r>
              <a:rPr lang="en-US" sz="1800" dirty="0"/>
              <a:t>[1], message, </a:t>
            </a:r>
            <a:r>
              <a:rPr lang="en-US" sz="1800" dirty="0" err="1"/>
              <a:t>strlen</a:t>
            </a:r>
            <a:r>
              <a:rPr lang="en-US" sz="1800" dirty="0"/>
              <a:t> (message) + 1); }</a:t>
            </a:r>
          </a:p>
          <a:p>
            <a:pPr marL="0" indent="0">
              <a:buNone/>
            </a:pPr>
            <a:r>
              <a:rPr lang="en-US" sz="1800" dirty="0"/>
              <a:t>	else		</a:t>
            </a:r>
            <a:r>
              <a:rPr lang="en-US" sz="1800" dirty="0" smtClean="0"/>
              <a:t>	</a:t>
            </a:r>
            <a:r>
              <a:rPr lang="en-US" sz="1800" dirty="0" smtClean="0">
                <a:solidFill>
                  <a:schemeClr val="accent6"/>
                </a:solidFill>
              </a:rPr>
              <a:t>/* </a:t>
            </a:r>
            <a:r>
              <a:rPr lang="en-US" sz="1800" dirty="0">
                <a:solidFill>
                  <a:schemeClr val="accent6"/>
                </a:solidFill>
              </a:rPr>
              <a:t>Child code */</a:t>
            </a:r>
          </a:p>
          <a:p>
            <a:pPr marL="0" indent="0">
              <a:buNone/>
            </a:pPr>
            <a:r>
              <a:rPr lang="en-US" sz="1800" dirty="0"/>
              <a:t>		{ read (</a:t>
            </a:r>
            <a:r>
              <a:rPr lang="en-US" sz="1800" dirty="0" err="1"/>
              <a:t>fd</a:t>
            </a:r>
            <a:r>
              <a:rPr lang="en-US" sz="1800" dirty="0"/>
              <a:t>[0], buffer, 1024); </a:t>
            </a:r>
          </a:p>
          <a:p>
            <a:pPr marL="0" indent="0">
              <a:buNone/>
            </a:pPr>
            <a:r>
              <a:rPr lang="en-US" sz="1800" dirty="0"/>
              <a:t>		  </a:t>
            </a:r>
            <a:r>
              <a:rPr lang="en-US" sz="1800" dirty="0" err="1"/>
              <a:t>printf</a:t>
            </a:r>
            <a:r>
              <a:rPr lang="en-US" sz="1800" dirty="0"/>
              <a:t> (“Received from Parent %s\n”, buffer); }</a:t>
            </a:r>
          </a:p>
          <a:p>
            <a:pPr marL="0" indent="0"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  <p:sp>
        <p:nvSpPr>
          <p:cNvPr id="5" name="Right Brace 4"/>
          <p:cNvSpPr/>
          <p:nvPr/>
        </p:nvSpPr>
        <p:spPr>
          <a:xfrm>
            <a:off x="1990164" y="896471"/>
            <a:ext cx="152400" cy="914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18764" y="1169005"/>
            <a:ext cx="1295400" cy="36484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US" dirty="0" smtClean="0">
                <a:solidFill>
                  <a:srgbClr val="C00000"/>
                </a:solidFill>
              </a:rPr>
              <a:t>Header files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4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8763000" cy="5334000"/>
          </a:xfrm>
        </p:spPr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899519" y="1015807"/>
            <a:ext cx="4023360" cy="5376029"/>
          </a:xfrm>
          <a:prstGeom prst="roundRect">
            <a:avLst>
              <a:gd name="adj" fmla="val 283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/>
              <a:t>#include&lt;</a:t>
            </a:r>
            <a:r>
              <a:rPr lang="en-IN" sz="2000" dirty="0" err="1"/>
              <a:t>unistd.h</a:t>
            </a:r>
            <a:r>
              <a:rPr lang="en-IN" sz="2000" dirty="0" smtClean="0"/>
              <a:t>&gt;</a:t>
            </a:r>
          </a:p>
          <a:p>
            <a:r>
              <a:rPr lang="en-IN" sz="2000" dirty="0"/>
              <a:t>#</a:t>
            </a:r>
            <a:r>
              <a:rPr lang="en-IN" sz="2000" dirty="0" smtClean="0"/>
              <a:t>include&lt;</a:t>
            </a:r>
            <a:r>
              <a:rPr lang="en-IN" sz="2000" dirty="0" err="1" smtClean="0"/>
              <a:t>fcntl.h</a:t>
            </a:r>
            <a:r>
              <a:rPr lang="en-IN" sz="2000" dirty="0"/>
              <a:t>&gt;</a:t>
            </a:r>
          </a:p>
          <a:p>
            <a:r>
              <a:rPr lang="en-IN" sz="2000" dirty="0"/>
              <a:t>#</a:t>
            </a:r>
            <a:r>
              <a:rPr lang="en-IN" sz="2000" dirty="0" smtClean="0"/>
              <a:t>include&lt;</a:t>
            </a:r>
            <a:r>
              <a:rPr lang="en-IN" sz="2000" dirty="0" err="1" smtClean="0"/>
              <a:t>stdion.h</a:t>
            </a:r>
            <a:r>
              <a:rPr lang="en-IN" sz="2000" dirty="0"/>
              <a:t>&gt;</a:t>
            </a:r>
          </a:p>
          <a:p>
            <a:r>
              <a:rPr lang="en-IN" sz="2000" dirty="0"/>
              <a:t>c</a:t>
            </a:r>
            <a:r>
              <a:rPr lang="en-IN" sz="2000" dirty="0" smtClean="0"/>
              <a:t>har *message = “Hey how are you” main ()</a:t>
            </a:r>
          </a:p>
          <a:p>
            <a:r>
              <a:rPr lang="en-IN" sz="2000" dirty="0" smtClean="0"/>
              <a:t>{</a:t>
            </a:r>
          </a:p>
          <a:p>
            <a:r>
              <a:rPr lang="en-IN" sz="2000" dirty="0" smtClean="0"/>
              <a:t>char buffer[1024];	</a:t>
            </a:r>
          </a:p>
          <a:p>
            <a:r>
              <a:rPr lang="en-IN" sz="2000" dirty="0" err="1" smtClean="0"/>
              <a:t>int</a:t>
            </a:r>
            <a:r>
              <a:rPr lang="en-IN" sz="2000" dirty="0" smtClean="0"/>
              <a:t> </a:t>
            </a:r>
            <a:r>
              <a:rPr lang="en-IN" sz="2000" dirty="0" err="1" smtClean="0"/>
              <a:t>fd</a:t>
            </a:r>
            <a:r>
              <a:rPr lang="en-IN" sz="2000" dirty="0" smtClean="0"/>
              <a:t>[2];           </a:t>
            </a:r>
            <a:endParaRPr lang="en-US" sz="2000" dirty="0" smtClean="0">
              <a:solidFill>
                <a:srgbClr val="C00000"/>
              </a:solidFill>
            </a:endParaRPr>
          </a:p>
          <a:p>
            <a:r>
              <a:rPr lang="en-IN" sz="2000" dirty="0" smtClean="0"/>
              <a:t>pipe(</a:t>
            </a:r>
            <a:r>
              <a:rPr lang="en-IN" sz="2000" dirty="0" err="1" smtClean="0"/>
              <a:t>fd</a:t>
            </a:r>
            <a:r>
              <a:rPr lang="en-IN" sz="2000" dirty="0" smtClean="0"/>
              <a:t>); 	</a:t>
            </a:r>
          </a:p>
          <a:p>
            <a:r>
              <a:rPr lang="en-IN" sz="2000" dirty="0" smtClean="0"/>
              <a:t>if (</a:t>
            </a:r>
            <a:r>
              <a:rPr lang="en-IN" sz="2000" dirty="0"/>
              <a:t>fork</a:t>
            </a:r>
            <a:r>
              <a:rPr lang="en-IN" sz="2000" dirty="0" smtClean="0"/>
              <a:t> != 0)	</a:t>
            </a:r>
            <a:r>
              <a:rPr lang="en-IN" sz="2000" dirty="0" smtClean="0">
                <a:solidFill>
                  <a:srgbClr val="C00000"/>
                </a:solidFill>
              </a:rPr>
              <a:t> /* </a:t>
            </a:r>
            <a:r>
              <a:rPr lang="en-US" sz="2000" dirty="0" smtClean="0">
                <a:solidFill>
                  <a:srgbClr val="C00000"/>
                </a:solidFill>
              </a:rPr>
              <a:t>Parent code */</a:t>
            </a:r>
            <a:endParaRPr lang="en-IN" sz="2000" dirty="0">
              <a:solidFill>
                <a:srgbClr val="C00000"/>
              </a:solidFill>
            </a:endParaRPr>
          </a:p>
          <a:p>
            <a:r>
              <a:rPr lang="en-IN" sz="2000" dirty="0" smtClean="0"/>
              <a:t>{ write (</a:t>
            </a:r>
            <a:r>
              <a:rPr lang="en-IN" sz="2000" dirty="0" err="1" smtClean="0"/>
              <a:t>fd</a:t>
            </a:r>
            <a:r>
              <a:rPr lang="en-IN" sz="2000" dirty="0" smtClean="0"/>
              <a:t>[1], message, </a:t>
            </a:r>
          </a:p>
          <a:p>
            <a:r>
              <a:rPr lang="en-IN" sz="2000" dirty="0"/>
              <a:t>	</a:t>
            </a:r>
            <a:r>
              <a:rPr lang="en-IN" sz="2000" dirty="0" err="1" smtClean="0"/>
              <a:t>strlen</a:t>
            </a:r>
            <a:r>
              <a:rPr lang="en-IN" sz="2000" dirty="0" smtClean="0"/>
              <a:t> (message) + 1); }</a:t>
            </a:r>
          </a:p>
          <a:p>
            <a:r>
              <a:rPr lang="en-IN" sz="2000" dirty="0" smtClean="0"/>
              <a:t>else		</a:t>
            </a:r>
            <a:r>
              <a:rPr lang="en-IN" sz="2000" dirty="0">
                <a:solidFill>
                  <a:srgbClr val="C00000"/>
                </a:solidFill>
              </a:rPr>
              <a:t> /* </a:t>
            </a:r>
            <a:r>
              <a:rPr lang="en-US" sz="2000" dirty="0" smtClean="0">
                <a:solidFill>
                  <a:srgbClr val="C00000"/>
                </a:solidFill>
              </a:rPr>
              <a:t>Child code */</a:t>
            </a:r>
            <a:endParaRPr lang="en-IN" sz="2000" dirty="0" smtClean="0"/>
          </a:p>
          <a:p>
            <a:r>
              <a:rPr lang="en-IN" sz="2000" dirty="0" smtClean="0"/>
              <a:t>{ read </a:t>
            </a:r>
            <a:r>
              <a:rPr lang="en-IN" sz="2000" dirty="0"/>
              <a:t>(</a:t>
            </a:r>
            <a:r>
              <a:rPr lang="en-IN" sz="2000" dirty="0" err="1" smtClean="0"/>
              <a:t>fd</a:t>
            </a:r>
            <a:r>
              <a:rPr lang="en-IN" sz="2000" dirty="0" smtClean="0"/>
              <a:t>[0], buffer, 1024); </a:t>
            </a:r>
          </a:p>
          <a:p>
            <a:r>
              <a:rPr lang="en-IN" sz="2000" dirty="0" err="1" smtClean="0"/>
              <a:t>printf</a:t>
            </a:r>
            <a:r>
              <a:rPr lang="en-IN" sz="2000" dirty="0" smtClean="0"/>
              <a:t> (“</a:t>
            </a:r>
            <a:r>
              <a:rPr lang="en-IN" sz="2000" dirty="0"/>
              <a:t>Received</a:t>
            </a:r>
            <a:r>
              <a:rPr lang="en-IN" sz="2000" dirty="0" smtClean="0"/>
              <a:t> from Parent %s\n”, </a:t>
            </a:r>
          </a:p>
          <a:p>
            <a:r>
              <a:rPr lang="en-IN" sz="2000" dirty="0"/>
              <a:t>	</a:t>
            </a:r>
            <a:r>
              <a:rPr lang="en-IN" sz="2000" dirty="0" smtClean="0"/>
              <a:t>buffer); }</a:t>
            </a:r>
          </a:p>
          <a:p>
            <a:r>
              <a:rPr lang="en-IN" sz="2000" dirty="0" smtClean="0"/>
              <a:t>}</a:t>
            </a:r>
            <a:endParaRPr lang="en-IN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07181" y="1015807"/>
            <a:ext cx="4023360" cy="5376029"/>
          </a:xfrm>
          <a:prstGeom prst="roundRect">
            <a:avLst>
              <a:gd name="adj" fmla="val 283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/>
              <a:t>#include&lt;</a:t>
            </a:r>
            <a:r>
              <a:rPr lang="en-IN" sz="2000" dirty="0" err="1"/>
              <a:t>unistd.h</a:t>
            </a:r>
            <a:r>
              <a:rPr lang="en-IN" sz="2000" dirty="0" smtClean="0"/>
              <a:t>&gt;</a:t>
            </a:r>
          </a:p>
          <a:p>
            <a:r>
              <a:rPr lang="en-IN" sz="2000" dirty="0"/>
              <a:t>#</a:t>
            </a:r>
            <a:r>
              <a:rPr lang="en-IN" sz="2000" dirty="0" smtClean="0"/>
              <a:t>include&lt;</a:t>
            </a:r>
            <a:r>
              <a:rPr lang="en-IN" sz="2000" dirty="0" err="1" smtClean="0"/>
              <a:t>fcntl.h</a:t>
            </a:r>
            <a:r>
              <a:rPr lang="en-IN" sz="2000" dirty="0"/>
              <a:t>&gt;</a:t>
            </a:r>
          </a:p>
          <a:p>
            <a:r>
              <a:rPr lang="en-IN" sz="2000" dirty="0"/>
              <a:t>#</a:t>
            </a:r>
            <a:r>
              <a:rPr lang="en-IN" sz="2000" dirty="0" smtClean="0"/>
              <a:t>include&lt;</a:t>
            </a:r>
            <a:r>
              <a:rPr lang="en-IN" sz="2000" dirty="0" err="1" smtClean="0"/>
              <a:t>stdion.h</a:t>
            </a:r>
            <a:r>
              <a:rPr lang="en-IN" sz="2000" dirty="0"/>
              <a:t>&gt;</a:t>
            </a:r>
          </a:p>
          <a:p>
            <a:r>
              <a:rPr lang="en-IN" sz="2000" dirty="0"/>
              <a:t>c</a:t>
            </a:r>
            <a:r>
              <a:rPr lang="en-IN" sz="2000" dirty="0" smtClean="0"/>
              <a:t>har *message = “Hey how are you”</a:t>
            </a:r>
            <a:endParaRPr lang="en-IN" sz="2000" dirty="0"/>
          </a:p>
          <a:p>
            <a:r>
              <a:rPr lang="en-IN" sz="2000" dirty="0" smtClean="0"/>
              <a:t>main ()</a:t>
            </a:r>
          </a:p>
          <a:p>
            <a:r>
              <a:rPr lang="en-IN" sz="2000" dirty="0" smtClean="0"/>
              <a:t>{</a:t>
            </a:r>
          </a:p>
          <a:p>
            <a:r>
              <a:rPr lang="en-IN" sz="2000" dirty="0" smtClean="0"/>
              <a:t>char buffer[1024];	</a:t>
            </a:r>
          </a:p>
          <a:p>
            <a:r>
              <a:rPr lang="en-IN" sz="2000" dirty="0" err="1" smtClean="0"/>
              <a:t>int</a:t>
            </a:r>
            <a:r>
              <a:rPr lang="en-IN" sz="2000" dirty="0" smtClean="0"/>
              <a:t> </a:t>
            </a:r>
            <a:r>
              <a:rPr lang="en-IN" sz="2000" dirty="0" err="1" smtClean="0"/>
              <a:t>fd</a:t>
            </a:r>
            <a:r>
              <a:rPr lang="en-IN" sz="2000" dirty="0" smtClean="0"/>
              <a:t>[2];           </a:t>
            </a:r>
            <a:endParaRPr lang="en-US" sz="2000" dirty="0" smtClean="0">
              <a:solidFill>
                <a:srgbClr val="C00000"/>
              </a:solidFill>
            </a:endParaRPr>
          </a:p>
          <a:p>
            <a:r>
              <a:rPr lang="en-IN" sz="2000" dirty="0" smtClean="0"/>
              <a:t>pipe(</a:t>
            </a:r>
            <a:r>
              <a:rPr lang="en-IN" sz="2000" dirty="0" err="1" smtClean="0"/>
              <a:t>fd</a:t>
            </a:r>
            <a:r>
              <a:rPr lang="en-IN" sz="2000" dirty="0" smtClean="0"/>
              <a:t>); 	</a:t>
            </a:r>
          </a:p>
          <a:p>
            <a:r>
              <a:rPr lang="en-IN" sz="2000" dirty="0" smtClean="0"/>
              <a:t>if (fork() != 0)	</a:t>
            </a:r>
            <a:r>
              <a:rPr lang="en-IN" sz="2000" dirty="0" smtClean="0">
                <a:solidFill>
                  <a:srgbClr val="C00000"/>
                </a:solidFill>
              </a:rPr>
              <a:t> /* </a:t>
            </a:r>
            <a:r>
              <a:rPr lang="en-US" sz="2000" dirty="0" smtClean="0">
                <a:solidFill>
                  <a:srgbClr val="C00000"/>
                </a:solidFill>
              </a:rPr>
              <a:t>Parent code */</a:t>
            </a:r>
            <a:endParaRPr lang="en-IN" sz="2000" dirty="0">
              <a:solidFill>
                <a:srgbClr val="C00000"/>
              </a:solidFill>
            </a:endParaRPr>
          </a:p>
          <a:p>
            <a:r>
              <a:rPr lang="en-IN" sz="2000" dirty="0" smtClean="0"/>
              <a:t>{ write (</a:t>
            </a:r>
            <a:r>
              <a:rPr lang="en-IN" sz="2000" dirty="0" err="1" smtClean="0"/>
              <a:t>fd</a:t>
            </a:r>
            <a:r>
              <a:rPr lang="en-IN" sz="2000" dirty="0" smtClean="0"/>
              <a:t>[1], message, </a:t>
            </a:r>
          </a:p>
          <a:p>
            <a:r>
              <a:rPr lang="en-IN" sz="2000" dirty="0"/>
              <a:t>	</a:t>
            </a:r>
            <a:r>
              <a:rPr lang="en-IN" sz="2000" dirty="0" err="1" smtClean="0"/>
              <a:t>strlen</a:t>
            </a:r>
            <a:r>
              <a:rPr lang="en-IN" sz="2000" dirty="0" smtClean="0"/>
              <a:t> (message) + 1); }</a:t>
            </a:r>
          </a:p>
          <a:p>
            <a:r>
              <a:rPr lang="en-IN" sz="2000" dirty="0" smtClean="0"/>
              <a:t>else		</a:t>
            </a:r>
            <a:r>
              <a:rPr lang="en-IN" sz="2000" dirty="0">
                <a:solidFill>
                  <a:srgbClr val="C00000"/>
                </a:solidFill>
              </a:rPr>
              <a:t> /* </a:t>
            </a:r>
            <a:r>
              <a:rPr lang="en-US" sz="2000" dirty="0" smtClean="0">
                <a:solidFill>
                  <a:srgbClr val="C00000"/>
                </a:solidFill>
              </a:rPr>
              <a:t>Child code */</a:t>
            </a:r>
            <a:endParaRPr lang="en-IN" sz="2000" dirty="0" smtClean="0"/>
          </a:p>
          <a:p>
            <a:r>
              <a:rPr lang="en-IN" sz="2000" dirty="0" smtClean="0"/>
              <a:t>{ read </a:t>
            </a:r>
            <a:r>
              <a:rPr lang="en-IN" sz="2000" dirty="0"/>
              <a:t>(</a:t>
            </a:r>
            <a:r>
              <a:rPr lang="en-IN" sz="2000" dirty="0" err="1" smtClean="0"/>
              <a:t>fd</a:t>
            </a:r>
            <a:r>
              <a:rPr lang="en-IN" sz="2000" dirty="0" smtClean="0"/>
              <a:t>[0], buffer, 1024); </a:t>
            </a:r>
          </a:p>
          <a:p>
            <a:r>
              <a:rPr lang="en-IN" sz="2000" dirty="0" err="1" smtClean="0"/>
              <a:t>printf</a:t>
            </a:r>
            <a:r>
              <a:rPr lang="en-IN" sz="2000" dirty="0" smtClean="0"/>
              <a:t> (“Received from Parent %s\n”, </a:t>
            </a:r>
          </a:p>
          <a:p>
            <a:r>
              <a:rPr lang="en-IN" sz="2000" dirty="0"/>
              <a:t>	</a:t>
            </a:r>
            <a:r>
              <a:rPr lang="en-IN" sz="2000" dirty="0" smtClean="0"/>
              <a:t>buffer); }</a:t>
            </a:r>
          </a:p>
          <a:p>
            <a:r>
              <a:rPr lang="en-IN" sz="2000" dirty="0" smtClean="0"/>
              <a:t>}</a:t>
            </a:r>
            <a:endParaRPr lang="en-IN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668121" y="1143000"/>
            <a:ext cx="1554480" cy="3744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dirty="0" smtClean="0"/>
              <a:t>Parent process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39000" y="1143000"/>
            <a:ext cx="1554480" cy="3744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dirty="0" smtClean="0"/>
              <a:t>Child process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39000" y="1608426"/>
            <a:ext cx="1554480" cy="3744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dirty="0" err="1" smtClean="0"/>
              <a:t>pid</a:t>
            </a:r>
            <a:r>
              <a:rPr lang="en-US" dirty="0" smtClean="0"/>
              <a:t> = 3000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5800" y="3810000"/>
            <a:ext cx="640080" cy="3552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600" dirty="0" smtClean="0">
                <a:solidFill>
                  <a:schemeClr val="bg1"/>
                </a:solidFill>
              </a:rPr>
              <a:t>3000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1792" y="3826626"/>
            <a:ext cx="457200" cy="3552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600" dirty="0" smtClean="0">
                <a:solidFill>
                  <a:schemeClr val="bg1"/>
                </a:solidFill>
              </a:rPr>
              <a:t>0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7181" y="4149610"/>
            <a:ext cx="4023360" cy="5943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7181" y="5057775"/>
            <a:ext cx="4023360" cy="91440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899519" y="4149610"/>
            <a:ext cx="4023360" cy="5943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9519" y="5057775"/>
            <a:ext cx="4023360" cy="91440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3445361" y="5111915"/>
            <a:ext cx="873909" cy="79057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/>
        </p:nvSpPr>
        <p:spPr>
          <a:xfrm>
            <a:off x="8095615" y="4075054"/>
            <a:ext cx="873909" cy="79057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124200" y="4081028"/>
            <a:ext cx="1279703" cy="778626"/>
            <a:chOff x="3200857" y="4087003"/>
            <a:chExt cx="1279703" cy="778626"/>
          </a:xfrm>
        </p:grpSpPr>
        <p:sp>
          <p:nvSpPr>
            <p:cNvPr id="20" name="Minus 19"/>
            <p:cNvSpPr/>
            <p:nvPr/>
          </p:nvSpPr>
          <p:spPr>
            <a:xfrm rot="20283732">
              <a:off x="3353921" y="4087003"/>
              <a:ext cx="1126639" cy="778626"/>
            </a:xfrm>
            <a:prstGeom prst="mathMin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inus 20"/>
            <p:cNvSpPr/>
            <p:nvPr/>
          </p:nvSpPr>
          <p:spPr>
            <a:xfrm rot="15005147">
              <a:off x="3354630" y="4123882"/>
              <a:ext cx="471079" cy="778626"/>
            </a:xfrm>
            <a:prstGeom prst="mathMin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91726" y="5132329"/>
            <a:ext cx="1279703" cy="778626"/>
            <a:chOff x="3200857" y="4087003"/>
            <a:chExt cx="1279703" cy="778626"/>
          </a:xfrm>
        </p:grpSpPr>
        <p:sp>
          <p:nvSpPr>
            <p:cNvPr id="23" name="Minus 22"/>
            <p:cNvSpPr/>
            <p:nvPr/>
          </p:nvSpPr>
          <p:spPr>
            <a:xfrm rot="20283732">
              <a:off x="3353921" y="4087003"/>
              <a:ext cx="1126639" cy="778626"/>
            </a:xfrm>
            <a:prstGeom prst="mathMin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inus 23"/>
            <p:cNvSpPr/>
            <p:nvPr/>
          </p:nvSpPr>
          <p:spPr>
            <a:xfrm rot="15005147">
              <a:off x="3354630" y="4123882"/>
              <a:ext cx="471079" cy="778626"/>
            </a:xfrm>
            <a:prstGeom prst="mathMin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381000" y="3801226"/>
            <a:ext cx="1447800" cy="34913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7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method will use </a:t>
            </a:r>
            <a:r>
              <a:rPr lang="en-US" b="1" dirty="0">
                <a:solidFill>
                  <a:schemeClr val="accent6"/>
                </a:solidFill>
              </a:rPr>
              <a:t>two primitives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Send</a:t>
            </a:r>
            <a:r>
              <a:rPr lang="en-US" dirty="0"/>
              <a:t>:  It is used to </a:t>
            </a:r>
            <a:r>
              <a:rPr lang="en-US" b="1" dirty="0">
                <a:solidFill>
                  <a:schemeClr val="accent6"/>
                </a:solidFill>
              </a:rPr>
              <a:t>send message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Send (destination, &amp;message)</a:t>
            </a:r>
          </a:p>
          <a:p>
            <a:pPr lvl="2"/>
            <a:r>
              <a:rPr lang="en-US" dirty="0"/>
              <a:t>In above syntax </a:t>
            </a:r>
            <a:r>
              <a:rPr lang="en-US" dirty="0">
                <a:solidFill>
                  <a:schemeClr val="accent6"/>
                </a:solidFill>
              </a:rPr>
              <a:t>destination is the process to which sender want to send message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message is what the sender wants to send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Receive</a:t>
            </a:r>
            <a:r>
              <a:rPr lang="en-US" dirty="0"/>
              <a:t>: It is used to receive message.</a:t>
            </a:r>
          </a:p>
          <a:p>
            <a:pPr lvl="2"/>
            <a:r>
              <a:rPr lang="en-US" dirty="0"/>
              <a:t>Receive (source, &amp;message)</a:t>
            </a:r>
          </a:p>
          <a:p>
            <a:pPr lvl="2"/>
            <a:r>
              <a:rPr lang="en-US" dirty="0"/>
              <a:t>In above syntax </a:t>
            </a:r>
            <a:r>
              <a:rPr lang="en-US" dirty="0">
                <a:solidFill>
                  <a:schemeClr val="accent6"/>
                </a:solidFill>
              </a:rPr>
              <a:t>source is the process that has send message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message is what the sender has sent</a:t>
            </a:r>
            <a:r>
              <a:rPr lang="en-US" dirty="0"/>
              <a:t>.</a:t>
            </a:r>
          </a:p>
          <a:p>
            <a:endParaRPr lang="en-US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45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Consumer problem using message passing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34100" y="838489"/>
            <a:ext cx="5943600" cy="4247317"/>
          </a:xfrm>
          <a:prstGeom prst="roundRect">
            <a:avLst>
              <a:gd name="adj" fmla="val 126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void </a:t>
            </a:r>
            <a:r>
              <a:rPr lang="en-IN" dirty="0"/>
              <a:t>consumer (void)</a:t>
            </a:r>
          </a:p>
          <a:p>
            <a:r>
              <a:rPr lang="en-IN" dirty="0"/>
              <a:t>{</a:t>
            </a:r>
          </a:p>
          <a:p>
            <a:r>
              <a:rPr lang="en-IN" dirty="0" smtClean="0"/>
              <a:t>    </a:t>
            </a:r>
            <a:r>
              <a:rPr lang="en-IN" dirty="0" err="1" smtClean="0"/>
              <a:t>int</a:t>
            </a:r>
            <a:r>
              <a:rPr lang="en-IN" dirty="0" smtClean="0"/>
              <a:t> </a:t>
            </a:r>
            <a:r>
              <a:rPr lang="en-IN" dirty="0"/>
              <a:t>item, </a:t>
            </a:r>
            <a:r>
              <a:rPr lang="en-IN" dirty="0" err="1"/>
              <a:t>i</a:t>
            </a:r>
            <a:r>
              <a:rPr lang="en-IN" dirty="0"/>
              <a:t>;		</a:t>
            </a:r>
          </a:p>
          <a:p>
            <a:r>
              <a:rPr lang="en-IN" dirty="0" smtClean="0"/>
              <a:t>    message </a:t>
            </a:r>
            <a:r>
              <a:rPr lang="en-IN" dirty="0"/>
              <a:t>m;</a:t>
            </a:r>
          </a:p>
          <a:p>
            <a:r>
              <a:rPr lang="en-IN" dirty="0" smtClean="0"/>
              <a:t>    for </a:t>
            </a: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=0; </a:t>
            </a:r>
            <a:r>
              <a:rPr lang="en-IN" dirty="0" err="1"/>
              <a:t>i</a:t>
            </a:r>
            <a:r>
              <a:rPr lang="en-IN" dirty="0"/>
              <a:t>&lt;N; </a:t>
            </a:r>
            <a:r>
              <a:rPr lang="en-IN" dirty="0" err="1"/>
              <a:t>i</a:t>
            </a:r>
            <a:r>
              <a:rPr lang="en-IN" dirty="0"/>
              <a:t>++) send (producer, &amp;m</a:t>
            </a:r>
            <a:r>
              <a:rPr lang="en-IN" dirty="0" smtClean="0"/>
              <a:t>);    </a:t>
            </a:r>
            <a:r>
              <a:rPr lang="en-IN" dirty="0" smtClean="0">
                <a:solidFill>
                  <a:schemeClr val="accent6"/>
                </a:solidFill>
              </a:rPr>
              <a:t>//</a:t>
            </a:r>
            <a:r>
              <a:rPr lang="en-IN" dirty="0">
                <a:solidFill>
                  <a:schemeClr val="accent6"/>
                </a:solidFill>
              </a:rPr>
              <a:t>send N empties</a:t>
            </a:r>
          </a:p>
          <a:p>
            <a:r>
              <a:rPr lang="en-IN" dirty="0" smtClean="0"/>
              <a:t>    while </a:t>
            </a:r>
            <a:r>
              <a:rPr lang="en-IN" dirty="0"/>
              <a:t>(true)			</a:t>
            </a:r>
          </a:p>
          <a:p>
            <a:r>
              <a:rPr lang="en-IN" dirty="0" smtClean="0"/>
              <a:t>    {</a:t>
            </a:r>
            <a:endParaRPr lang="en-IN" dirty="0"/>
          </a:p>
          <a:p>
            <a:r>
              <a:rPr lang="en-IN" dirty="0" smtClean="0"/>
              <a:t>      receive </a:t>
            </a:r>
            <a:r>
              <a:rPr lang="en-IN" dirty="0"/>
              <a:t>(producer, &amp;m);	</a:t>
            </a:r>
            <a:r>
              <a:rPr lang="en-IN" dirty="0">
                <a:solidFill>
                  <a:schemeClr val="accent6"/>
                </a:solidFill>
              </a:rPr>
              <a:t>//get message containing item</a:t>
            </a:r>
          </a:p>
          <a:p>
            <a:r>
              <a:rPr lang="en-IN" dirty="0" smtClean="0"/>
              <a:t>      item=</a:t>
            </a:r>
            <a:r>
              <a:rPr lang="en-IN" dirty="0" err="1" smtClean="0"/>
              <a:t>extract_item</a:t>
            </a:r>
            <a:r>
              <a:rPr lang="en-IN" dirty="0"/>
              <a:t>(&amp;m);	</a:t>
            </a:r>
            <a:r>
              <a:rPr lang="en-IN" dirty="0">
                <a:solidFill>
                  <a:schemeClr val="accent6"/>
                </a:solidFill>
              </a:rPr>
              <a:t>//extract item from message</a:t>
            </a:r>
          </a:p>
          <a:p>
            <a:r>
              <a:rPr lang="en-IN" dirty="0" smtClean="0"/>
              <a:t>      send </a:t>
            </a:r>
            <a:r>
              <a:rPr lang="en-IN" dirty="0"/>
              <a:t>(producer, &amp;m);	</a:t>
            </a:r>
            <a:r>
              <a:rPr lang="en-IN" dirty="0" smtClean="0">
                <a:solidFill>
                  <a:schemeClr val="accent6"/>
                </a:solidFill>
              </a:rPr>
              <a:t>//</a:t>
            </a:r>
            <a:r>
              <a:rPr lang="en-IN" dirty="0">
                <a:solidFill>
                  <a:schemeClr val="accent6"/>
                </a:solidFill>
              </a:rPr>
              <a:t>send back empty reply</a:t>
            </a:r>
          </a:p>
          <a:p>
            <a:r>
              <a:rPr lang="en-IN" dirty="0" smtClean="0"/>
              <a:t>      </a:t>
            </a:r>
            <a:r>
              <a:rPr lang="en-IN" dirty="0" err="1" smtClean="0"/>
              <a:t>consume_item</a:t>
            </a:r>
            <a:r>
              <a:rPr lang="en-IN" dirty="0" smtClean="0"/>
              <a:t> </a:t>
            </a:r>
            <a:r>
              <a:rPr lang="en-IN" dirty="0"/>
              <a:t>(item);	</a:t>
            </a:r>
            <a:r>
              <a:rPr lang="en-IN" dirty="0" smtClean="0">
                <a:solidFill>
                  <a:schemeClr val="accent6"/>
                </a:solidFill>
              </a:rPr>
              <a:t>//</a:t>
            </a:r>
            <a:r>
              <a:rPr lang="en-IN" dirty="0">
                <a:solidFill>
                  <a:schemeClr val="accent6"/>
                </a:solidFill>
              </a:rPr>
              <a:t>do something with the item</a:t>
            </a:r>
          </a:p>
          <a:p>
            <a:r>
              <a:rPr lang="en-IN" dirty="0" smtClean="0"/>
              <a:t>    }</a:t>
            </a:r>
            <a:endParaRPr lang="en-IN" dirty="0"/>
          </a:p>
          <a:p>
            <a:r>
              <a:rPr lang="en-IN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790" y="838488"/>
            <a:ext cx="5943600" cy="4247317"/>
          </a:xfrm>
          <a:prstGeom prst="roundRect">
            <a:avLst>
              <a:gd name="adj" fmla="val 10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#</a:t>
            </a:r>
            <a:r>
              <a:rPr lang="en-US" dirty="0"/>
              <a:t>define N 100		</a:t>
            </a:r>
            <a:r>
              <a:rPr lang="en-US" dirty="0" smtClean="0">
                <a:solidFill>
                  <a:schemeClr val="accent6"/>
                </a:solidFill>
              </a:rPr>
              <a:t>//</a:t>
            </a:r>
            <a:r>
              <a:rPr lang="en-US" dirty="0">
                <a:solidFill>
                  <a:schemeClr val="accent6"/>
                </a:solidFill>
              </a:rPr>
              <a:t>number of slots in buffer</a:t>
            </a:r>
          </a:p>
          <a:p>
            <a:r>
              <a:rPr lang="en-US" dirty="0"/>
              <a:t>void producer (void)</a:t>
            </a:r>
          </a:p>
          <a:p>
            <a:r>
              <a:rPr lang="en-US" dirty="0"/>
              <a:t>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item;		</a:t>
            </a:r>
          </a:p>
          <a:p>
            <a:r>
              <a:rPr lang="en-US" dirty="0" smtClean="0"/>
              <a:t>    message </a:t>
            </a:r>
            <a:r>
              <a:rPr lang="en-US" dirty="0"/>
              <a:t>m;	</a:t>
            </a:r>
            <a:r>
              <a:rPr lang="en-US" dirty="0" smtClean="0"/>
              <a:t>	</a:t>
            </a:r>
            <a:r>
              <a:rPr lang="en-US" dirty="0" smtClean="0">
                <a:solidFill>
                  <a:schemeClr val="accent6"/>
                </a:solidFill>
              </a:rPr>
              <a:t>//</a:t>
            </a:r>
            <a:r>
              <a:rPr lang="en-US" dirty="0">
                <a:solidFill>
                  <a:schemeClr val="accent6"/>
                </a:solidFill>
              </a:rPr>
              <a:t>message buffer</a:t>
            </a:r>
          </a:p>
          <a:p>
            <a:r>
              <a:rPr lang="en-US" dirty="0" smtClean="0"/>
              <a:t>    while </a:t>
            </a:r>
            <a:r>
              <a:rPr lang="en-US" dirty="0"/>
              <a:t>(true)</a:t>
            </a:r>
          </a:p>
          <a:p>
            <a:r>
              <a:rPr lang="en-US" dirty="0" smtClean="0"/>
              <a:t>    {</a:t>
            </a:r>
            <a:endParaRPr lang="en-US" dirty="0"/>
          </a:p>
          <a:p>
            <a:r>
              <a:rPr lang="en-US" dirty="0" smtClean="0"/>
              <a:t>      item=</a:t>
            </a:r>
            <a:r>
              <a:rPr lang="en-US" dirty="0" err="1" smtClean="0"/>
              <a:t>produce_item</a:t>
            </a:r>
            <a:r>
              <a:rPr lang="en-US" dirty="0" smtClean="0"/>
              <a:t>();  </a:t>
            </a:r>
            <a:r>
              <a:rPr lang="en-US" dirty="0" smtClean="0">
                <a:solidFill>
                  <a:schemeClr val="accent6"/>
                </a:solidFill>
              </a:rPr>
              <a:t>//</a:t>
            </a:r>
            <a:r>
              <a:rPr lang="en-US" dirty="0">
                <a:solidFill>
                  <a:schemeClr val="accent6"/>
                </a:solidFill>
              </a:rPr>
              <a:t>generate something to put in buffer</a:t>
            </a:r>
          </a:p>
          <a:p>
            <a:r>
              <a:rPr lang="en-US" dirty="0" smtClean="0"/>
              <a:t>      receive(consumer</a:t>
            </a:r>
            <a:r>
              <a:rPr lang="en-US" dirty="0"/>
              <a:t>, &amp;m);	</a:t>
            </a:r>
            <a:r>
              <a:rPr lang="en-US" dirty="0">
                <a:solidFill>
                  <a:schemeClr val="accent6"/>
                </a:solidFill>
              </a:rPr>
              <a:t>//wait for an empty to arrive</a:t>
            </a:r>
          </a:p>
          <a:p>
            <a:r>
              <a:rPr lang="en-US" dirty="0" smtClean="0"/>
              <a:t>      </a:t>
            </a:r>
            <a:r>
              <a:rPr lang="en-US" dirty="0" err="1" smtClean="0"/>
              <a:t>build_message</a:t>
            </a:r>
            <a:r>
              <a:rPr lang="en-US" dirty="0"/>
              <a:t>(&amp;m, item);	</a:t>
            </a:r>
            <a:r>
              <a:rPr lang="en-US" dirty="0">
                <a:solidFill>
                  <a:schemeClr val="accent6"/>
                </a:solidFill>
              </a:rPr>
              <a:t>//construct a message to send</a:t>
            </a:r>
          </a:p>
          <a:p>
            <a:r>
              <a:rPr lang="en-US" dirty="0" smtClean="0"/>
              <a:t>      send(consumer</a:t>
            </a:r>
            <a:r>
              <a:rPr lang="en-US" dirty="0"/>
              <a:t>, &amp;m);	</a:t>
            </a:r>
            <a:r>
              <a:rPr lang="en-US" dirty="0" smtClean="0">
                <a:solidFill>
                  <a:schemeClr val="accent6"/>
                </a:solidFill>
              </a:rPr>
              <a:t>//</a:t>
            </a:r>
            <a:r>
              <a:rPr lang="en-US" dirty="0">
                <a:solidFill>
                  <a:schemeClr val="accent6"/>
                </a:solidFill>
              </a:rPr>
              <a:t>send item to consumer</a:t>
            </a:r>
          </a:p>
          <a:p>
            <a:r>
              <a:rPr lang="en-US" dirty="0" smtClean="0"/>
              <a:t>    }</a:t>
            </a:r>
            <a:endParaRPr lang="en-US" dirty="0"/>
          </a:p>
          <a:p>
            <a:r>
              <a:rPr lang="en-US" dirty="0"/>
              <a:t>}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885690" y="955567"/>
            <a:ext cx="1005840" cy="3744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69600" y="955946"/>
            <a:ext cx="1188720" cy="3744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dirty="0" smtClean="0"/>
              <a:t>Consumer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" t="972" r="8995" b="1943"/>
          <a:stretch/>
        </p:blipFill>
        <p:spPr>
          <a:xfrm>
            <a:off x="7711298" y="5177245"/>
            <a:ext cx="889284" cy="1005840"/>
          </a:xfrm>
          <a:prstGeom prst="rect">
            <a:avLst/>
          </a:prstGeom>
        </p:spPr>
      </p:pic>
      <p:pic>
        <p:nvPicPr>
          <p:cNvPr id="27" name="Content Placeholder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" t="3056" r="2328" b="6111"/>
          <a:stretch/>
        </p:blipFill>
        <p:spPr>
          <a:xfrm>
            <a:off x="3663938" y="5177245"/>
            <a:ext cx="1033524" cy="10058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647300" y="6187639"/>
            <a:ext cx="10668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dirty="0"/>
              <a:t>Producer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84440" y="6187639"/>
            <a:ext cx="11430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Consumer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402077" y="5257361"/>
            <a:ext cx="106680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855210" y="5257361"/>
            <a:ext cx="1066800" cy="36576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1600" dirty="0" smtClean="0"/>
              <a:t>Message 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402077" y="5714561"/>
            <a:ext cx="106680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855210" y="5714561"/>
            <a:ext cx="1066800" cy="36576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1600" dirty="0" smtClean="0"/>
              <a:t>Message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402077" y="6171761"/>
            <a:ext cx="106680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855210" y="6171761"/>
            <a:ext cx="1066800" cy="36576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1600" dirty="0" smtClean="0"/>
              <a:t>Message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2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-0.12695 -0.0002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2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0.12695 0.0002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2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12695 -0.00024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5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0.12695 0.00024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85185E-6 L -0.12695 -0.00023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5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0.12695 0.00023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28" grpId="0" animBg="1"/>
      <p:bldP spid="29" grpId="0" animBg="1"/>
      <p:bldP spid="31" grpId="0" animBg="1"/>
      <p:bldP spid="31" grpId="1" animBg="1"/>
      <p:bldP spid="31" grpId="2" animBg="1"/>
      <p:bldP spid="35" grpId="0" animBg="1"/>
      <p:bldP spid="35" grpId="1" animBg="1"/>
      <p:bldP spid="36" grpId="0" animBg="1"/>
      <p:bldP spid="36" grpId="1" animBg="1"/>
      <p:bldP spid="36" grpId="2" animBg="1"/>
      <p:bldP spid="37" grpId="0" animBg="1"/>
      <p:bldP spid="37" grpId="1" animBg="1"/>
      <p:bldP spid="38" grpId="0" animBg="1"/>
      <p:bldP spid="38" grpId="1" animBg="1"/>
      <p:bldP spid="38" grpId="2" animBg="1"/>
      <p:bldP spid="39" grpId="0" animBg="1"/>
      <p:bldP spid="39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Consumer problem using message passing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problem, an </a:t>
            </a:r>
            <a:r>
              <a:rPr lang="en-US" b="1" dirty="0">
                <a:solidFill>
                  <a:schemeClr val="accent6"/>
                </a:solidFill>
              </a:rPr>
              <a:t>actual buffer does not </a:t>
            </a:r>
            <a:r>
              <a:rPr lang="en-US" b="1" dirty="0" smtClean="0">
                <a:solidFill>
                  <a:schemeClr val="accent6"/>
                </a:solidFill>
              </a:rPr>
              <a:t>exit</a:t>
            </a:r>
            <a:r>
              <a:rPr lang="en-US" dirty="0" smtClean="0"/>
              <a:t>. Instead</a:t>
            </a:r>
            <a:r>
              <a:rPr lang="en-US" dirty="0"/>
              <a:t>, the </a:t>
            </a:r>
            <a:r>
              <a:rPr lang="en-US" b="1" dirty="0">
                <a:solidFill>
                  <a:schemeClr val="accent6"/>
                </a:solidFill>
              </a:rPr>
              <a:t>producer and consumer pass messages</a:t>
            </a:r>
            <a:r>
              <a:rPr lang="en-US" dirty="0"/>
              <a:t> to each other.</a:t>
            </a:r>
          </a:p>
          <a:p>
            <a:r>
              <a:rPr lang="en-US" dirty="0"/>
              <a:t>These </a:t>
            </a:r>
            <a:r>
              <a:rPr lang="en-US" b="1" dirty="0">
                <a:solidFill>
                  <a:schemeClr val="accent6"/>
                </a:solidFill>
              </a:rPr>
              <a:t>messages can contain the items </a:t>
            </a:r>
            <a:r>
              <a:rPr lang="en-US" dirty="0"/>
              <a:t>which, in the previous examples, were placed in a buffer. </a:t>
            </a:r>
          </a:p>
          <a:p>
            <a:r>
              <a:rPr lang="en-US" dirty="0" smtClean="0"/>
              <a:t>In </a:t>
            </a:r>
            <a:r>
              <a:rPr lang="en-US" dirty="0"/>
              <a:t>this example, a buffer size of </a:t>
            </a:r>
            <a:r>
              <a:rPr lang="en-US" dirty="0" smtClean="0"/>
              <a:t>three has </a:t>
            </a:r>
            <a:r>
              <a:rPr lang="en-US" dirty="0"/>
              <a:t>been chosen. </a:t>
            </a:r>
          </a:p>
          <a:p>
            <a:r>
              <a:rPr lang="en-US" dirty="0"/>
              <a:t>The </a:t>
            </a:r>
            <a:r>
              <a:rPr lang="en-US" b="1" dirty="0" smtClean="0">
                <a:solidFill>
                  <a:schemeClr val="accent6"/>
                </a:solidFill>
              </a:rPr>
              <a:t>consumer </a:t>
            </a:r>
            <a:r>
              <a:rPr lang="en-US" b="1" dirty="0">
                <a:solidFill>
                  <a:schemeClr val="accent6"/>
                </a:solidFill>
              </a:rPr>
              <a:t>begins the process by sending four empty messages to the producer</a:t>
            </a:r>
            <a:r>
              <a:rPr lang="en-US" dirty="0"/>
              <a:t>. 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producer creates a new item for each empty message it receives, then it goes to sleep</a:t>
            </a:r>
            <a:r>
              <a:rPr lang="en-US" dirty="0"/>
              <a:t>. 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producer will not create a new item unless it first receives an empty message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>
                <a:solidFill>
                  <a:schemeClr val="accent6"/>
                </a:solidFill>
              </a:rPr>
              <a:t>consumer waits for messages from the producer which contain the items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b="1" dirty="0" smtClean="0">
                <a:solidFill>
                  <a:schemeClr val="accent6"/>
                </a:solidFill>
              </a:rPr>
              <a:t>Once consumer consumes </a:t>
            </a:r>
            <a:r>
              <a:rPr lang="en-US" b="1" dirty="0">
                <a:solidFill>
                  <a:schemeClr val="accent6"/>
                </a:solidFill>
              </a:rPr>
              <a:t>an item, it sends an empty message to the producer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Again</a:t>
            </a:r>
            <a:r>
              <a:rPr lang="en-US" dirty="0"/>
              <a:t>, there is no real buffer, only a buffer size which dictates the number of items allowed to be produced.</a:t>
            </a:r>
          </a:p>
          <a:p>
            <a:pPr lvl="2"/>
            <a:endParaRPr lang="en-US" dirty="0"/>
          </a:p>
          <a:p>
            <a:endParaRPr lang="en-US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95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Barrier and Signal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– 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79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533209" cy="5590565"/>
          </a:xfrm>
        </p:spPr>
        <p:txBody>
          <a:bodyPr/>
          <a:lstStyle/>
          <a:p>
            <a:r>
              <a:rPr lang="en-US" dirty="0"/>
              <a:t>In this mechanism </a:t>
            </a:r>
            <a:r>
              <a:rPr lang="en-US" b="1" dirty="0">
                <a:solidFill>
                  <a:schemeClr val="accent6"/>
                </a:solidFill>
              </a:rPr>
              <a:t>some application are divided  into phases </a:t>
            </a:r>
            <a:r>
              <a:rPr lang="en-US" dirty="0"/>
              <a:t>and have that rule that </a:t>
            </a:r>
            <a:r>
              <a:rPr lang="en-US" b="1" dirty="0">
                <a:solidFill>
                  <a:schemeClr val="accent6"/>
                </a:solidFill>
              </a:rPr>
              <a:t>no process may proceed into the next phase until all process completed</a:t>
            </a:r>
            <a:r>
              <a:rPr lang="en-US" dirty="0"/>
              <a:t> in this phase and are </a:t>
            </a:r>
            <a:r>
              <a:rPr lang="en-US" b="1" dirty="0">
                <a:solidFill>
                  <a:schemeClr val="accent6"/>
                </a:solidFill>
              </a:rPr>
              <a:t>ready to proceed to the next phase</a:t>
            </a:r>
            <a:r>
              <a:rPr lang="en-US" dirty="0"/>
              <a:t>.</a:t>
            </a:r>
          </a:p>
          <a:p>
            <a:r>
              <a:rPr lang="en-US" dirty="0"/>
              <a:t>This </a:t>
            </a:r>
            <a:r>
              <a:rPr lang="en-US" dirty="0" smtClean="0"/>
              <a:t>behavior </a:t>
            </a:r>
            <a:r>
              <a:rPr lang="en-US" dirty="0"/>
              <a:t>is achieved by placing barrier at the end of each phase.</a:t>
            </a:r>
          </a:p>
          <a:p>
            <a:r>
              <a:rPr lang="en-US" dirty="0"/>
              <a:t>When a </a:t>
            </a:r>
            <a:r>
              <a:rPr lang="en-US" b="1" dirty="0">
                <a:solidFill>
                  <a:schemeClr val="accent6"/>
                </a:solidFill>
              </a:rPr>
              <a:t>process reaches the barrier</a:t>
            </a:r>
            <a:r>
              <a:rPr lang="en-US" dirty="0"/>
              <a:t>, it is </a:t>
            </a:r>
            <a:r>
              <a:rPr lang="en-US" b="1" dirty="0">
                <a:solidFill>
                  <a:schemeClr val="accent6"/>
                </a:solidFill>
              </a:rPr>
              <a:t>blocked until all processes have reach at the barrier</a:t>
            </a:r>
            <a:r>
              <a:rPr lang="en-US" dirty="0"/>
              <a:t>.</a:t>
            </a:r>
          </a:p>
          <a:p>
            <a:r>
              <a:rPr lang="en-US" dirty="0"/>
              <a:t>There are four processes with a barrier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8892989" y="994241"/>
            <a:ext cx="3048000" cy="4784368"/>
            <a:chOff x="5638800" y="1357312"/>
            <a:chExt cx="3048000" cy="4784368"/>
          </a:xfrm>
        </p:grpSpPr>
        <p:sp>
          <p:nvSpPr>
            <p:cNvPr id="17" name="Rectangle 16"/>
            <p:cNvSpPr/>
            <p:nvPr/>
          </p:nvSpPr>
          <p:spPr>
            <a:xfrm rot="16200000">
              <a:off x="6057900" y="3224212"/>
              <a:ext cx="4495800" cy="762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Barrier</a:t>
              </a:r>
              <a:endParaRPr lang="en-IN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5638800" y="2057400"/>
              <a:ext cx="533400" cy="5334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IN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6629400" y="2971800"/>
              <a:ext cx="533400" cy="5334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endParaRPr lang="en-IN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6019800" y="3886200"/>
              <a:ext cx="533400" cy="5334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IN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7010400" y="4800599"/>
              <a:ext cx="533400" cy="472281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  <a:endParaRPr lang="en-IN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6172200" y="2324100"/>
              <a:ext cx="1752600" cy="0"/>
            </a:xfrm>
            <a:prstGeom prst="line">
              <a:avLst/>
            </a:prstGeom>
            <a:ln>
              <a:solidFill>
                <a:schemeClr val="tx2"/>
              </a:solidFill>
              <a:prstDash val="soli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7162800" y="3232546"/>
              <a:ext cx="762000" cy="11908"/>
            </a:xfrm>
            <a:prstGeom prst="line">
              <a:avLst/>
            </a:prstGeom>
            <a:ln>
              <a:solidFill>
                <a:schemeClr val="tx2"/>
              </a:solidFill>
              <a:prstDash val="soli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6568440" y="4144802"/>
              <a:ext cx="1341120" cy="16196"/>
            </a:xfrm>
            <a:prstGeom prst="line">
              <a:avLst/>
            </a:prstGeom>
            <a:ln>
              <a:solidFill>
                <a:schemeClr val="tx2"/>
              </a:solidFill>
              <a:prstDash val="soli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543800" y="5036739"/>
              <a:ext cx="381000" cy="0"/>
            </a:xfrm>
            <a:prstGeom prst="line">
              <a:avLst/>
            </a:prstGeom>
            <a:ln>
              <a:solidFill>
                <a:schemeClr val="tx2"/>
              </a:solidFill>
              <a:prstDash val="soli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708900" y="5981700"/>
              <a:ext cx="76200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086600" y="577234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Time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8951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341650" cy="5590565"/>
          </a:xfrm>
        </p:spPr>
        <p:txBody>
          <a:bodyPr/>
          <a:lstStyle/>
          <a:p>
            <a:r>
              <a:rPr lang="en-US" dirty="0" smtClean="0"/>
              <a:t>Processes </a:t>
            </a:r>
            <a:r>
              <a:rPr lang="en-US" b="1" dirty="0">
                <a:solidFill>
                  <a:schemeClr val="accent6"/>
                </a:solidFill>
              </a:rPr>
              <a:t>A, B and D are completed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process C is still not completed</a:t>
            </a:r>
            <a:r>
              <a:rPr lang="en-US" dirty="0"/>
              <a:t> so </a:t>
            </a:r>
            <a:r>
              <a:rPr lang="en-US" b="1" dirty="0">
                <a:solidFill>
                  <a:schemeClr val="accent6"/>
                </a:solidFill>
              </a:rPr>
              <a:t>until process C will complete, process A, B and D will not start in next phase</a:t>
            </a:r>
            <a:r>
              <a:rPr lang="en-US" dirty="0"/>
              <a:t>.</a:t>
            </a:r>
          </a:p>
          <a:p>
            <a:r>
              <a:rPr lang="en-US" dirty="0"/>
              <a:t>Once </a:t>
            </a:r>
            <a:r>
              <a:rPr lang="en-US" b="1" dirty="0">
                <a:solidFill>
                  <a:schemeClr val="accent6"/>
                </a:solidFill>
              </a:rPr>
              <a:t>process C completes all the process start in next phase</a:t>
            </a:r>
            <a:r>
              <a:rPr lang="en-US" dirty="0"/>
              <a:t>.</a:t>
            </a:r>
            <a:endParaRPr lang="en-US" dirty="0" smtClean="0">
              <a:solidFill>
                <a:schemeClr val="accent6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 rot="16200000">
            <a:off x="8209431" y="2861141"/>
            <a:ext cx="4495800" cy="762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Barrier</a:t>
            </a:r>
            <a:endParaRPr lang="en-IN" dirty="0"/>
          </a:p>
        </p:txBody>
      </p:sp>
      <p:sp>
        <p:nvSpPr>
          <p:cNvPr id="18" name="Oval 17"/>
          <p:cNvSpPr/>
          <p:nvPr/>
        </p:nvSpPr>
        <p:spPr>
          <a:xfrm>
            <a:off x="9537998" y="1694329"/>
            <a:ext cx="533400" cy="5334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IN" dirty="0"/>
          </a:p>
        </p:txBody>
      </p:sp>
      <p:sp>
        <p:nvSpPr>
          <p:cNvPr id="19" name="Oval 18"/>
          <p:cNvSpPr/>
          <p:nvPr/>
        </p:nvSpPr>
        <p:spPr>
          <a:xfrm>
            <a:off x="9537998" y="2608729"/>
            <a:ext cx="533400" cy="5334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IN" dirty="0"/>
          </a:p>
        </p:txBody>
      </p:sp>
      <p:sp>
        <p:nvSpPr>
          <p:cNvPr id="20" name="Oval 19"/>
          <p:cNvSpPr/>
          <p:nvPr/>
        </p:nvSpPr>
        <p:spPr>
          <a:xfrm>
            <a:off x="8171331" y="3523129"/>
            <a:ext cx="533400" cy="5334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IN" dirty="0"/>
          </a:p>
        </p:txBody>
      </p:sp>
      <p:sp>
        <p:nvSpPr>
          <p:cNvPr id="21" name="Oval 20"/>
          <p:cNvSpPr/>
          <p:nvPr/>
        </p:nvSpPr>
        <p:spPr>
          <a:xfrm>
            <a:off x="9537998" y="4437528"/>
            <a:ext cx="533400" cy="47228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endParaRPr lang="en-IN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8719971" y="3792071"/>
            <a:ext cx="1356360" cy="585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860431" y="5618629"/>
            <a:ext cx="762000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238131" y="540927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IN" dirty="0"/>
          </a:p>
        </p:txBody>
      </p:sp>
      <p:grpSp>
        <p:nvGrpSpPr>
          <p:cNvPr id="28" name="Group 27"/>
          <p:cNvGrpSpPr/>
          <p:nvPr/>
        </p:nvGrpSpPr>
        <p:grpSpPr>
          <a:xfrm>
            <a:off x="10076331" y="994241"/>
            <a:ext cx="1317800" cy="4495800"/>
            <a:chOff x="7924800" y="1357312"/>
            <a:chExt cx="1317800" cy="4495800"/>
          </a:xfrm>
        </p:grpSpPr>
        <p:sp>
          <p:nvSpPr>
            <p:cNvPr id="29" name="Rectangle 28"/>
            <p:cNvSpPr/>
            <p:nvPr/>
          </p:nvSpPr>
          <p:spPr>
            <a:xfrm rot="16200000">
              <a:off x="6057900" y="3224212"/>
              <a:ext cx="4495800" cy="762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Barrier</a:t>
              </a:r>
              <a:endParaRPr lang="en-IN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8702480" y="2057400"/>
              <a:ext cx="533400" cy="5334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IN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8702480" y="2971800"/>
              <a:ext cx="533400" cy="5334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endParaRPr lang="en-IN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8709200" y="3886200"/>
              <a:ext cx="533400" cy="5334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IN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8702480" y="4800599"/>
              <a:ext cx="533400" cy="472281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39228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0.11172 0.0004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0" grpId="2" animBg="1"/>
      <p:bldP spid="21" grpId="0" animBg="1"/>
      <p:bldP spid="21" grpId="1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Race </a:t>
            </a:r>
            <a:r>
              <a:rPr lang="en-US" dirty="0"/>
              <a:t>Condition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47919" y="900954"/>
            <a:ext cx="36576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Process A</a:t>
            </a:r>
          </a:p>
          <a:p>
            <a:pPr marL="594360" lvl="2" indent="0">
              <a:buFont typeface="Arial" pitchFamily="34" charset="0"/>
              <a:buNone/>
            </a:pPr>
            <a:r>
              <a:rPr lang="en-US" dirty="0" err="1" smtClean="0"/>
              <a:t>next_free_slot</a:t>
            </a:r>
            <a:r>
              <a:rPr lang="en-US" dirty="0" smtClean="0"/>
              <a:t> = in</a:t>
            </a:r>
          </a:p>
          <a:p>
            <a:pPr marL="594360" lvl="2" indent="0">
              <a:buFont typeface="Arial" pitchFamily="34" charset="0"/>
              <a:buNone/>
            </a:pPr>
            <a:r>
              <a:rPr lang="en-US" dirty="0" smtClean="0"/>
              <a:t>Write file name at slot</a:t>
            </a:r>
            <a:r>
              <a:rPr lang="en-US" dirty="0" smtClean="0">
                <a:solidFill>
                  <a:srgbClr val="C00000"/>
                </a:solidFill>
              </a:rPr>
              <a:t> (7)</a:t>
            </a:r>
          </a:p>
          <a:p>
            <a:pPr marL="594360" lvl="2" indent="0">
              <a:buFont typeface="Arial" pitchFamily="34" charset="0"/>
              <a:buNone/>
            </a:pPr>
            <a:r>
              <a:rPr lang="en-US" dirty="0" err="1" smtClean="0"/>
              <a:t>next_free_slot</a:t>
            </a:r>
            <a:r>
              <a:rPr lang="en-US" dirty="0" smtClean="0"/>
              <a:t> += 1</a:t>
            </a:r>
          </a:p>
          <a:p>
            <a:pPr marL="594360" lvl="2" indent="0">
              <a:buFont typeface="Arial" pitchFamily="34" charset="0"/>
              <a:buNone/>
            </a:pPr>
            <a:r>
              <a:rPr lang="en-US" dirty="0" smtClean="0"/>
              <a:t>in = </a:t>
            </a:r>
            <a:r>
              <a:rPr lang="en-US" dirty="0" err="1" smtClean="0"/>
              <a:t>next_free_slot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(8)</a:t>
            </a:r>
          </a:p>
          <a:p>
            <a:pPr marL="45720" indent="0" algn="ctr">
              <a:buFont typeface="Arial" pitchFamily="34" charset="0"/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 marL="45720" indent="0" algn="ctr">
              <a:buFont typeface="Arial" pitchFamily="34" charset="0"/>
              <a:buNone/>
            </a:pPr>
            <a:r>
              <a:rPr lang="en-US" b="1" dirty="0" smtClean="0">
                <a:solidFill>
                  <a:srgbClr val="0070C0"/>
                </a:solidFill>
              </a:rPr>
              <a:t>Context Switch</a:t>
            </a:r>
          </a:p>
          <a:p>
            <a:pPr marL="331470" indent="-285750"/>
            <a:endParaRPr lang="en-US" dirty="0" smtClean="0">
              <a:solidFill>
                <a:schemeClr val="tx1"/>
              </a:solidFill>
            </a:endParaRPr>
          </a:p>
          <a:p>
            <a:pPr marL="331470" indent="-285750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Process B</a:t>
            </a:r>
          </a:p>
          <a:p>
            <a:pPr marL="594360" lvl="2" indent="0">
              <a:buFont typeface="Arial" pitchFamily="34" charset="0"/>
              <a:buNone/>
            </a:pPr>
            <a:r>
              <a:rPr lang="en-US" dirty="0" err="1" smtClean="0"/>
              <a:t>next_free_slot</a:t>
            </a:r>
            <a:r>
              <a:rPr lang="en-US" dirty="0" smtClean="0"/>
              <a:t> = in</a:t>
            </a:r>
          </a:p>
          <a:p>
            <a:pPr marL="594360" lvl="2" indent="0">
              <a:buFont typeface="Arial" pitchFamily="34" charset="0"/>
              <a:buNone/>
            </a:pPr>
            <a:r>
              <a:rPr lang="en-US" dirty="0" smtClean="0"/>
              <a:t>Write file name at slot </a:t>
            </a:r>
            <a:r>
              <a:rPr lang="en-US" dirty="0" smtClean="0">
                <a:solidFill>
                  <a:srgbClr val="C00000"/>
                </a:solidFill>
              </a:rPr>
              <a:t>(8)</a:t>
            </a:r>
          </a:p>
          <a:p>
            <a:pPr marL="594360" lvl="2" indent="0">
              <a:buFont typeface="Arial" pitchFamily="34" charset="0"/>
              <a:buNone/>
            </a:pPr>
            <a:r>
              <a:rPr lang="en-US" dirty="0" err="1" smtClean="0"/>
              <a:t>next_free_slot</a:t>
            </a:r>
            <a:r>
              <a:rPr lang="en-US" dirty="0" smtClean="0"/>
              <a:t> += 1</a:t>
            </a:r>
          </a:p>
          <a:p>
            <a:pPr marL="594360" lvl="2" indent="0">
              <a:buFont typeface="Arial" pitchFamily="34" charset="0"/>
              <a:buNone/>
            </a:pPr>
            <a:r>
              <a:rPr lang="en-US" dirty="0" smtClean="0"/>
              <a:t>in = </a:t>
            </a:r>
            <a:r>
              <a:rPr lang="en-US" dirty="0" err="1" smtClean="0"/>
              <a:t>next_free_slot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(9)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75850" y="900954"/>
            <a:ext cx="36576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Process A</a:t>
            </a:r>
          </a:p>
          <a:p>
            <a:pPr marL="594360" lvl="2" indent="0">
              <a:buFont typeface="Arial" pitchFamily="34" charset="0"/>
              <a:buNone/>
            </a:pPr>
            <a:r>
              <a:rPr lang="en-US" dirty="0" err="1" smtClean="0"/>
              <a:t>next_free_slot</a:t>
            </a:r>
            <a:r>
              <a:rPr lang="en-US" dirty="0" smtClean="0"/>
              <a:t> = in </a:t>
            </a:r>
            <a:r>
              <a:rPr lang="en-US" dirty="0" smtClean="0">
                <a:solidFill>
                  <a:srgbClr val="C00000"/>
                </a:solidFill>
              </a:rPr>
              <a:t>(7)</a:t>
            </a:r>
          </a:p>
          <a:p>
            <a:pPr marL="594360" lvl="2" indent="0">
              <a:buFont typeface="Arial" pitchFamily="34" charset="0"/>
              <a:buNone/>
            </a:pPr>
            <a:r>
              <a:rPr lang="en-US" b="1" dirty="0" smtClean="0">
                <a:solidFill>
                  <a:srgbClr val="0070C0"/>
                </a:solidFill>
              </a:rPr>
              <a:t> Context Switch</a:t>
            </a:r>
          </a:p>
          <a:p>
            <a:pPr marL="331470" indent="-285750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Process B</a:t>
            </a:r>
          </a:p>
          <a:p>
            <a:pPr marL="594360" lvl="2" indent="0">
              <a:buFont typeface="Arial" pitchFamily="34" charset="0"/>
              <a:buNone/>
            </a:pPr>
            <a:r>
              <a:rPr lang="en-US" dirty="0" err="1" smtClean="0"/>
              <a:t>next_free_slot</a:t>
            </a:r>
            <a:r>
              <a:rPr lang="en-US" dirty="0" smtClean="0"/>
              <a:t> = in</a:t>
            </a:r>
            <a:r>
              <a:rPr lang="en-US" dirty="0" smtClean="0">
                <a:solidFill>
                  <a:srgbClr val="C00000"/>
                </a:solidFill>
              </a:rPr>
              <a:t> (7)</a:t>
            </a:r>
          </a:p>
          <a:p>
            <a:pPr marL="594360" lvl="2" indent="0">
              <a:buFont typeface="Arial" pitchFamily="34" charset="0"/>
              <a:buNone/>
            </a:pPr>
            <a:r>
              <a:rPr lang="en-US" dirty="0" smtClean="0"/>
              <a:t>Write file name at slot</a:t>
            </a:r>
            <a:r>
              <a:rPr lang="en-US" dirty="0" smtClean="0">
                <a:solidFill>
                  <a:srgbClr val="C00000"/>
                </a:solidFill>
              </a:rPr>
              <a:t> (7)</a:t>
            </a:r>
          </a:p>
          <a:p>
            <a:pPr marL="594360" lvl="2" indent="0">
              <a:buFont typeface="Arial" pitchFamily="34" charset="0"/>
              <a:buNone/>
            </a:pPr>
            <a:r>
              <a:rPr lang="en-US" dirty="0" err="1" smtClean="0"/>
              <a:t>next_free_slot</a:t>
            </a:r>
            <a:r>
              <a:rPr lang="en-US" dirty="0" smtClean="0"/>
              <a:t> += 1</a:t>
            </a:r>
          </a:p>
          <a:p>
            <a:pPr marL="594360" lvl="2" indent="0">
              <a:buFont typeface="Arial" pitchFamily="34" charset="0"/>
              <a:buNone/>
            </a:pPr>
            <a:r>
              <a:rPr lang="en-US" dirty="0" smtClean="0"/>
              <a:t>in = </a:t>
            </a:r>
            <a:r>
              <a:rPr lang="en-US" dirty="0" err="1" smtClean="0"/>
              <a:t>next_free_slot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(8)</a:t>
            </a:r>
          </a:p>
          <a:p>
            <a:pPr marL="594360" lvl="2" indent="0">
              <a:buFont typeface="Arial" pitchFamily="34" charset="0"/>
              <a:buNone/>
            </a:pPr>
            <a:r>
              <a:rPr lang="en-US" b="1" dirty="0" smtClean="0">
                <a:solidFill>
                  <a:srgbClr val="0070C0"/>
                </a:solidFill>
              </a:rPr>
              <a:t> Context Switch</a:t>
            </a:r>
          </a:p>
          <a:p>
            <a:pPr marL="331470" indent="-285750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Process A</a:t>
            </a:r>
          </a:p>
          <a:p>
            <a:pPr marL="594360" lvl="2" indent="0">
              <a:buFont typeface="Arial" pitchFamily="34" charset="0"/>
              <a:buNone/>
            </a:pPr>
            <a:r>
              <a:rPr lang="en-US" dirty="0" smtClean="0"/>
              <a:t>Write file name at slot </a:t>
            </a:r>
            <a:r>
              <a:rPr lang="en-US" dirty="0" smtClean="0">
                <a:solidFill>
                  <a:srgbClr val="C00000"/>
                </a:solidFill>
              </a:rPr>
              <a:t>(7)</a:t>
            </a:r>
          </a:p>
          <a:p>
            <a:pPr marL="594360" lvl="2" indent="0">
              <a:buFont typeface="Arial" pitchFamily="34" charset="0"/>
              <a:buNone/>
            </a:pPr>
            <a:r>
              <a:rPr lang="en-US" dirty="0" err="1" smtClean="0"/>
              <a:t>next_free_slot</a:t>
            </a:r>
            <a:r>
              <a:rPr lang="en-US" dirty="0" smtClean="0"/>
              <a:t> += 1</a:t>
            </a:r>
          </a:p>
          <a:p>
            <a:pPr marL="594360" lvl="2" indent="0">
              <a:buFont typeface="Arial" pitchFamily="34" charset="0"/>
              <a:buNone/>
            </a:pPr>
            <a:r>
              <a:rPr lang="en-US" dirty="0" smtClean="0"/>
              <a:t>in = </a:t>
            </a:r>
            <a:r>
              <a:rPr lang="en-US" dirty="0" err="1" smtClean="0"/>
              <a:t>next_free_slot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(8)</a:t>
            </a:r>
          </a:p>
          <a:p>
            <a:pPr marL="45720" indent="0" algn="ctr">
              <a:buFont typeface="Arial" pitchFamily="34" charset="0"/>
              <a:buNone/>
            </a:pP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47081" y="1755774"/>
            <a:ext cx="1828800" cy="35083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47081" y="4098271"/>
            <a:ext cx="1828800" cy="34747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20000897">
            <a:off x="4290257" y="2398207"/>
            <a:ext cx="3061515" cy="144750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C00000"/>
                </a:solidFill>
              </a:rPr>
              <a:t>Race Condition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13" name="Picture 6" descr="D:\b\b4\IBM\02-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93" y="914929"/>
            <a:ext cx="4334128" cy="3183342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40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Signals are </a:t>
            </a:r>
            <a:r>
              <a:rPr lang="en-US" b="1" dirty="0">
                <a:solidFill>
                  <a:schemeClr val="accent6"/>
                </a:solidFill>
              </a:rPr>
              <a:t>software interrupts sent to a program to indicate that an important event has occurred</a:t>
            </a:r>
            <a:r>
              <a:rPr lang="en-US" dirty="0"/>
              <a:t>.</a:t>
            </a:r>
          </a:p>
          <a:p>
            <a:r>
              <a:rPr lang="en-US" dirty="0"/>
              <a:t>When a signal is delivered to a process, the </a:t>
            </a:r>
            <a:r>
              <a:rPr lang="en-US" b="1" dirty="0">
                <a:solidFill>
                  <a:schemeClr val="accent6"/>
                </a:solidFill>
              </a:rPr>
              <a:t>process will stop what its doing, either handle or ignore the signal</a:t>
            </a:r>
            <a:r>
              <a:rPr lang="en-US" dirty="0"/>
              <a:t>.</a:t>
            </a:r>
          </a:p>
          <a:p>
            <a:r>
              <a:rPr lang="en-US" dirty="0"/>
              <a:t>Signals are </a:t>
            </a:r>
            <a:r>
              <a:rPr lang="en-US" b="1" dirty="0">
                <a:solidFill>
                  <a:schemeClr val="accent6"/>
                </a:solidFill>
              </a:rPr>
              <a:t>similar to interrupts</a:t>
            </a:r>
            <a:r>
              <a:rPr lang="en-US" dirty="0"/>
              <a:t>, the difference being that </a:t>
            </a:r>
            <a:r>
              <a:rPr lang="en-US" b="1" dirty="0">
                <a:solidFill>
                  <a:schemeClr val="accent6"/>
                </a:solidFill>
              </a:rPr>
              <a:t>interrupts are mediated by the processor and handled by the kernel </a:t>
            </a:r>
            <a:r>
              <a:rPr lang="en-US" dirty="0"/>
              <a:t>while</a:t>
            </a:r>
            <a:r>
              <a:rPr lang="en-US" b="1" dirty="0">
                <a:solidFill>
                  <a:schemeClr val="accent6"/>
                </a:solidFill>
              </a:rPr>
              <a:t> signals are mediated by the kernel (possibly via system calls) and handled by processes</a:t>
            </a:r>
            <a:r>
              <a:rPr lang="en-US" dirty="0"/>
              <a:t>. </a:t>
            </a:r>
          </a:p>
          <a:p>
            <a:r>
              <a:rPr lang="en-US" dirty="0"/>
              <a:t>The kernel may pass an interrupt as a signal to the process that caused it (examples are SIGSEGV, SIGBUS, SIGILL and SIGFPE).</a:t>
            </a:r>
            <a:endParaRPr lang="en-US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19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 asked in </a:t>
            </a:r>
            <a:r>
              <a:rPr lang="en-US" dirty="0" smtClean="0"/>
              <a:t>GTU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05" y="863444"/>
            <a:ext cx="11929641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Define following Terms: Mutual Exclusion, Critical Section, Race Condition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Semaphore? Give the implementation of Readers-Writers Problem using Semaphore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Semaphore? Give the implementation of Bounded Buffer Producer Consumer Problem using Semaphore.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Explain Dining philosopher solution using Semaphore.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Critical section Problem and list the requirements to solve it. Write Peterson’s Solution for the same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Write short note on message passing.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Explain monitor </a:t>
            </a:r>
            <a:r>
              <a:rPr lang="en-US" smtClean="0"/>
              <a:t>with algorithm.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84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3">
            <a:extLst>
              <a:ext uri="{FF2B5EF4-FFF2-40B4-BE49-F238E27FC236}">
                <a16:creationId xmlns:a16="http://schemas.microsoft.com/office/drawing/2014/main" xmlns="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1756" y="20384"/>
            <a:ext cx="4646358" cy="734653"/>
          </a:xfrm>
        </p:spPr>
        <p:txBody>
          <a:bodyPr/>
          <a:lstStyle/>
          <a:p>
            <a:r>
              <a:rPr lang="en-US" b="1" dirty="0"/>
              <a:t>Database Management Systems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(DBMS)</a:t>
            </a:r>
          </a:p>
          <a:p>
            <a:r>
              <a:rPr lang="en-US" dirty="0"/>
              <a:t>GTU # 3130703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xmlns="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r>
              <a:rPr lang="en-US" dirty="0" smtClean="0"/>
              <a:t>firoz.sherasiya@darshan.ac.in</a:t>
            </a:r>
            <a:endParaRPr lang="en-US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r>
              <a:rPr lang="en-US" dirty="0" smtClean="0"/>
              <a:t>9879879861</a:t>
            </a:r>
            <a:endParaRPr lang="en-US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xmlns="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/>
          <a:lstStyle/>
          <a:p>
            <a:r>
              <a:rPr lang="en-US" dirty="0"/>
              <a:t>Computer Engineering </a:t>
            </a:r>
            <a:r>
              <a:rPr lang="en-US" dirty="0" smtClean="0"/>
              <a:t>Department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xmlns="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/>
          <a:lstStyle/>
          <a:p>
            <a:r>
              <a:rPr lang="en-US" dirty="0"/>
              <a:t>Prof. </a:t>
            </a:r>
            <a:r>
              <a:rPr lang="en-US" dirty="0" err="1" smtClean="0"/>
              <a:t>Firoz</a:t>
            </a:r>
            <a:r>
              <a:rPr lang="en-US" dirty="0" smtClean="0"/>
              <a:t> A </a:t>
            </a:r>
            <a:r>
              <a:rPr lang="en-US" dirty="0" err="1" smtClean="0"/>
              <a:t>Sherasiya</a:t>
            </a:r>
            <a:endParaRPr lang="en-US" dirty="0"/>
          </a:p>
        </p:txBody>
      </p:sp>
      <p:pic>
        <p:nvPicPr>
          <p:cNvPr id="3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14534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Section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7" y="902891"/>
            <a:ext cx="5652861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/>
          <p:cNvCxnSpPr/>
          <p:nvPr/>
        </p:nvCxnSpPr>
        <p:spPr>
          <a:xfrm>
            <a:off x="2463402" y="4993663"/>
            <a:ext cx="67056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463402" y="5831863"/>
            <a:ext cx="67056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306364" y="4765063"/>
            <a:ext cx="0" cy="129540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311837" y="4931860"/>
            <a:ext cx="2889847" cy="135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6201685" y="4753340"/>
            <a:ext cx="0" cy="129540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954285" y="4726044"/>
            <a:ext cx="0" cy="129540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597002" y="4765063"/>
            <a:ext cx="0" cy="129540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78863" y="604874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381569" y="604874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973084" y="605647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T3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725685" y="6046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T4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358502" y="4818048"/>
            <a:ext cx="1104900" cy="377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 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353029" y="5644123"/>
            <a:ext cx="1104900" cy="377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 B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411871" y="4510143"/>
            <a:ext cx="253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enters in critical region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3301499" y="4714251"/>
            <a:ext cx="181533" cy="216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630620" y="5099932"/>
            <a:ext cx="1452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 attempt to enter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601701" y="5642283"/>
            <a:ext cx="155059" cy="1778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409018" y="4510143"/>
            <a:ext cx="230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leaves critical region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6210653" y="4774200"/>
            <a:ext cx="181533" cy="216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206448" y="5749675"/>
            <a:ext cx="1743632" cy="1633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401717" y="5044643"/>
            <a:ext cx="144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 enters in critical region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6201684" y="5538996"/>
            <a:ext cx="181533" cy="216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045065" y="5061486"/>
            <a:ext cx="1452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 leaves critical region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7957241" y="5614093"/>
            <a:ext cx="181533" cy="216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9" name="Right Brace 58"/>
          <p:cNvSpPr/>
          <p:nvPr/>
        </p:nvSpPr>
        <p:spPr>
          <a:xfrm rot="5400000">
            <a:off x="5293397" y="5163038"/>
            <a:ext cx="197045" cy="1589836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827050" y="6056476"/>
            <a:ext cx="113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 Blocked</a:t>
            </a:r>
            <a:endParaRPr lang="en-US" dirty="0"/>
          </a:p>
        </p:txBody>
      </p:sp>
      <p:pic>
        <p:nvPicPr>
          <p:cNvPr id="61" name="Picture 2" descr="Image result for print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843" y="515912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Content Placeholder 2"/>
          <p:cNvSpPr txBox="1">
            <a:spLocks/>
          </p:cNvSpPr>
          <p:nvPr/>
        </p:nvSpPr>
        <p:spPr>
          <a:xfrm>
            <a:off x="5825727" y="902891"/>
            <a:ext cx="6235093" cy="12133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400">
                <a:solidFill>
                  <a:schemeClr val="accent6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>
                <a:solidFill>
                  <a:schemeClr val="tx2"/>
                </a:solidFill>
              </a:rPr>
              <a:t>Critical Section</a:t>
            </a:r>
            <a:r>
              <a:rPr lang="en-US" dirty="0">
                <a:solidFill>
                  <a:schemeClr val="tx1"/>
                </a:solidFill>
              </a:rPr>
              <a:t>: The </a:t>
            </a:r>
            <a:r>
              <a:rPr lang="en-US" b="1" dirty="0"/>
              <a:t>part of program where the shared resource is accessed </a:t>
            </a:r>
            <a:r>
              <a:rPr lang="en-US" dirty="0">
                <a:solidFill>
                  <a:schemeClr val="tx1"/>
                </a:solidFill>
              </a:rPr>
              <a:t>is called critical section or critical region.</a:t>
            </a:r>
          </a:p>
        </p:txBody>
      </p:sp>
    </p:spTree>
    <p:extLst>
      <p:ext uri="{BB962C8B-B14F-4D97-AF65-F5344CB8AC3E}">
        <p14:creationId xmlns:p14="http://schemas.microsoft.com/office/powerpoint/2010/main" val="243085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50" grpId="0"/>
      <p:bldP spid="52" grpId="0"/>
      <p:bldP spid="54" grpId="0" animBg="1"/>
      <p:bldP spid="55" grpId="0"/>
      <p:bldP spid="57" grpId="0"/>
      <p:bldP spid="59" grpId="0" animBg="1"/>
      <p:bldP spid="60" grpId="0"/>
      <p:bldP spid="6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8262</TotalTime>
  <Words>4784</Words>
  <Application>Microsoft Office PowerPoint</Application>
  <PresentationFormat>Widescreen</PresentationFormat>
  <Paragraphs>1117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1" baseType="lpstr">
      <vt:lpstr>Wingdings 2</vt:lpstr>
      <vt:lpstr>Roboto Condensed Light</vt:lpstr>
      <vt:lpstr>Segoe UI Black</vt:lpstr>
      <vt:lpstr>Calibri</vt:lpstr>
      <vt:lpstr>Wingdings 3</vt:lpstr>
      <vt:lpstr>Wingdings</vt:lpstr>
      <vt:lpstr>Roboto Condensed</vt:lpstr>
      <vt:lpstr>Arial</vt:lpstr>
      <vt:lpstr>Office Theme</vt:lpstr>
      <vt:lpstr>Unit-3 &amp; 4  Concurrency &amp; Interprocess Communication</vt:lpstr>
      <vt:lpstr>PowerPoint Presentation</vt:lpstr>
      <vt:lpstr>IPC, Race Conditions, Critical Section, Mutual Exclusion</vt:lpstr>
      <vt:lpstr>Inter-process communication (IPC)</vt:lpstr>
      <vt:lpstr>Inter-process communication (IPC)</vt:lpstr>
      <vt:lpstr>Models for Inter-process communication (IPC)</vt:lpstr>
      <vt:lpstr>Race Condition</vt:lpstr>
      <vt:lpstr>Example of Race Condition</vt:lpstr>
      <vt:lpstr>Critical Section</vt:lpstr>
      <vt:lpstr>Mutual Exclusion</vt:lpstr>
      <vt:lpstr>Solving Critical-Section Problem</vt:lpstr>
      <vt:lpstr>Mutual exclusion with busy waiting</vt:lpstr>
      <vt:lpstr>Mutual exclusion with busy waiting</vt:lpstr>
      <vt:lpstr>Real life example to explain mechanisms for achieving mutual exclusion with busy waiting</vt:lpstr>
      <vt:lpstr>Disabling interrupts  (Hardware approach)</vt:lpstr>
      <vt:lpstr>Disabling interrupts (Hardware approach)</vt:lpstr>
      <vt:lpstr>Problems in Disabling interrupts (Hardware approach)</vt:lpstr>
      <vt:lpstr>Shared lock variable  (Software approach)</vt:lpstr>
      <vt:lpstr>Shared lock variable (Software approach)</vt:lpstr>
      <vt:lpstr>Shared lock variable (Software approach)</vt:lpstr>
      <vt:lpstr>Strict alteration  (Software approach)</vt:lpstr>
      <vt:lpstr>Strict alteration (Software approach)</vt:lpstr>
      <vt:lpstr>Strict alteration (Software approach)</vt:lpstr>
      <vt:lpstr>Disadvantages of Strict alteration (Software approach)</vt:lpstr>
      <vt:lpstr>Disadvantages of Strict alteration (Software approach)</vt:lpstr>
      <vt:lpstr>TSL (Test and Set Lock) instruction (Hardware approach)</vt:lpstr>
      <vt:lpstr>TSL (Test and Set Lock) instruction (Hardware approach)</vt:lpstr>
      <vt:lpstr>TSL (Test and Set Lock) instruction (Hardware approach)</vt:lpstr>
      <vt:lpstr>Exchange instruction  (Hardware approach)</vt:lpstr>
      <vt:lpstr>Exchange instruction (Hardware approach)</vt:lpstr>
      <vt:lpstr>Dekker’s solution  (Software approach)</vt:lpstr>
      <vt:lpstr>Dekker’s solution (Software approach)</vt:lpstr>
      <vt:lpstr>Dekker’s solution (Software approach)</vt:lpstr>
      <vt:lpstr>Dekker’s solution (Software approach)</vt:lpstr>
      <vt:lpstr>Peterson’s solution  (Software approach)</vt:lpstr>
      <vt:lpstr>Peterson’s solution (Software approach)</vt:lpstr>
      <vt:lpstr>Priority inversion problem</vt:lpstr>
      <vt:lpstr>Mutual Exclusion with Busy Waiting</vt:lpstr>
      <vt:lpstr>Busy Waiting (Sleep and Wakeup)</vt:lpstr>
      <vt:lpstr>The Producer Consumer Problem</vt:lpstr>
      <vt:lpstr>The Producer Consumer Problem</vt:lpstr>
      <vt:lpstr>What Producer Consumer problem is?</vt:lpstr>
      <vt:lpstr>Producer Consumer problem using Sleep &amp; Wakeup</vt:lpstr>
      <vt:lpstr>Producer Consumer problem using Sleep &amp; Wakeup</vt:lpstr>
      <vt:lpstr>Problem in Sleep &amp; Wakeup</vt:lpstr>
      <vt:lpstr>Problem in Sleep &amp; Wakeup</vt:lpstr>
      <vt:lpstr>Semaphore</vt:lpstr>
      <vt:lpstr>Semaphore</vt:lpstr>
      <vt:lpstr>Semaphore</vt:lpstr>
      <vt:lpstr>Operations on Semaphore</vt:lpstr>
      <vt:lpstr>Producer Consumer problem using Semaphore</vt:lpstr>
      <vt:lpstr>Producer Consumer problem using Semaphore</vt:lpstr>
      <vt:lpstr>Classical IPC Problems Readers &amp; Writer Problem</vt:lpstr>
      <vt:lpstr>Readers &amp; Writer Problem</vt:lpstr>
      <vt:lpstr>Readers &amp; Writer Problem</vt:lpstr>
      <vt:lpstr>Readers &amp; Writer Problem</vt:lpstr>
      <vt:lpstr>Readers &amp; Writer Problem</vt:lpstr>
      <vt:lpstr>Classical IPC Problems Dinning Philosopher Problem</vt:lpstr>
      <vt:lpstr>Dinning Philosopher Problem</vt:lpstr>
      <vt:lpstr>Dinning Philosopher Problem</vt:lpstr>
      <vt:lpstr>Dinning Philosopher Problem</vt:lpstr>
      <vt:lpstr>Monitor</vt:lpstr>
      <vt:lpstr>Monitor</vt:lpstr>
      <vt:lpstr>Producer Consumer problem using Monitor</vt:lpstr>
      <vt:lpstr>Producer Consumer problem using Monitor</vt:lpstr>
      <vt:lpstr>Producer Consumer problem using Monitor</vt:lpstr>
      <vt:lpstr>Mutex</vt:lpstr>
      <vt:lpstr>Mutex</vt:lpstr>
      <vt:lpstr>Pipes and Message Passing</vt:lpstr>
      <vt:lpstr>Pipes</vt:lpstr>
      <vt:lpstr>Pipes</vt:lpstr>
      <vt:lpstr>Pipes</vt:lpstr>
      <vt:lpstr>Pipes</vt:lpstr>
      <vt:lpstr>Message Passing</vt:lpstr>
      <vt:lpstr>Producer Consumer problem using message passing</vt:lpstr>
      <vt:lpstr>Producer Consumer problem using message passing</vt:lpstr>
      <vt:lpstr>Barrier and Signal</vt:lpstr>
      <vt:lpstr>Barrier</vt:lpstr>
      <vt:lpstr>Barrier</vt:lpstr>
      <vt:lpstr>Signal</vt:lpstr>
      <vt:lpstr>Questions asked in GTU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CEFAS</cp:lastModifiedBy>
  <cp:revision>957</cp:revision>
  <cp:lastPrinted>2021-03-04T06:44:00Z</cp:lastPrinted>
  <dcterms:created xsi:type="dcterms:W3CDTF">2020-05-01T05:09:15Z</dcterms:created>
  <dcterms:modified xsi:type="dcterms:W3CDTF">2021-04-30T08:13:28Z</dcterms:modified>
</cp:coreProperties>
</file>